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74" r:id="rId2"/>
    <p:sldId id="264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272" r:id="rId11"/>
    <p:sldId id="273" r:id="rId12"/>
    <p:sldId id="274" r:id="rId13"/>
    <p:sldId id="275" r:id="rId14"/>
    <p:sldId id="276" r:id="rId15"/>
    <p:sldId id="280" r:id="rId16"/>
    <p:sldId id="277" r:id="rId17"/>
    <p:sldId id="27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329" r:id="rId33"/>
    <p:sldId id="332" r:id="rId34"/>
    <p:sldId id="403" r:id="rId35"/>
    <p:sldId id="336" r:id="rId36"/>
    <p:sldId id="337" r:id="rId37"/>
    <p:sldId id="338" r:id="rId38"/>
    <p:sldId id="339" r:id="rId39"/>
    <p:sldId id="333" r:id="rId40"/>
    <p:sldId id="334" r:id="rId41"/>
    <p:sldId id="341" r:id="rId42"/>
    <p:sldId id="342" r:id="rId43"/>
    <p:sldId id="343" r:id="rId44"/>
    <p:sldId id="345" r:id="rId45"/>
    <p:sldId id="404" r:id="rId46"/>
    <p:sldId id="40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331" r:id="rId55"/>
    <p:sldId id="361" r:id="rId56"/>
    <p:sldId id="409" r:id="rId57"/>
    <p:sldId id="410" r:id="rId58"/>
    <p:sldId id="411" r:id="rId59"/>
    <p:sldId id="412" r:id="rId60"/>
    <p:sldId id="413" r:id="rId61"/>
    <p:sldId id="359" r:id="rId62"/>
    <p:sldId id="415" r:id="rId63"/>
    <p:sldId id="330" r:id="rId64"/>
    <p:sldId id="347" r:id="rId65"/>
    <p:sldId id="406" r:id="rId66"/>
    <p:sldId id="407" r:id="rId67"/>
    <p:sldId id="348" r:id="rId68"/>
    <p:sldId id="353" r:id="rId69"/>
    <p:sldId id="355" r:id="rId70"/>
    <p:sldId id="356" r:id="rId71"/>
    <p:sldId id="408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D068C2-EC5B-1E45-9880-E73D8C35C612}">
          <p14:sldIdLst>
            <p14:sldId id="374"/>
          </p14:sldIdLst>
        </p14:section>
        <p14:section name="UML - Intro" id="{B14E9AEC-1DB2-C74A-8696-A13E87BC8265}">
          <p14:sldIdLst>
            <p14:sldId id="264"/>
            <p14:sldId id="382"/>
            <p14:sldId id="383"/>
            <p14:sldId id="384"/>
            <p14:sldId id="385"/>
            <p14:sldId id="386"/>
            <p14:sldId id="387"/>
            <p14:sldId id="388"/>
            <p14:sldId id="272"/>
            <p14:sldId id="273"/>
            <p14:sldId id="274"/>
            <p14:sldId id="275"/>
            <p14:sldId id="276"/>
            <p14:sldId id="280"/>
            <p14:sldId id="277"/>
            <p14:sldId id="278"/>
          </p14:sldIdLst>
        </p14:section>
        <p14:section name="UML - Use Case" id="{DDFB2534-08CF-9345-B7B3-A4A0CD70B28A}">
          <p14:sldIdLst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UML - Class" id="{EDEDD373-381B-2E40-9EB4-84B3A1481B82}">
          <p14:sldIdLst>
            <p14:sldId id="329"/>
            <p14:sldId id="332"/>
            <p14:sldId id="403"/>
            <p14:sldId id="336"/>
            <p14:sldId id="337"/>
            <p14:sldId id="338"/>
            <p14:sldId id="339"/>
            <p14:sldId id="333"/>
            <p14:sldId id="334"/>
            <p14:sldId id="341"/>
            <p14:sldId id="342"/>
            <p14:sldId id="343"/>
            <p14:sldId id="345"/>
            <p14:sldId id="404"/>
            <p14:sldId id="405"/>
          </p14:sldIdLst>
        </p14:section>
        <p14:section name="UML - Sequence" id="{6C2ABA33-E6A8-464F-B418-135BCA073507}">
          <p14:sldIdLst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UML - Activity" id="{8E11F31D-F9FD-4D40-BF7A-640DAC43EC1F}">
          <p14:sldIdLst>
            <p14:sldId id="331"/>
            <p14:sldId id="361"/>
            <p14:sldId id="409"/>
            <p14:sldId id="410"/>
            <p14:sldId id="411"/>
            <p14:sldId id="412"/>
            <p14:sldId id="413"/>
            <p14:sldId id="359"/>
            <p14:sldId id="415"/>
          </p14:sldIdLst>
        </p14:section>
        <p14:section name="UML - State Chart" id="{3010228B-8910-5743-BBF3-5936F783BBF8}">
          <p14:sldIdLst>
            <p14:sldId id="330"/>
            <p14:sldId id="347"/>
            <p14:sldId id="406"/>
            <p14:sldId id="407"/>
            <p14:sldId id="348"/>
            <p14:sldId id="353"/>
            <p14:sldId id="355"/>
            <p14:sldId id="356"/>
            <p14:sldId id="408"/>
          </p14:sldIdLst>
        </p14:section>
        <p14:section name="СР" id="{809FD9F1-07D1-3D47-8972-06E8CBFAE32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71419"/>
  </p:normalViewPr>
  <p:slideViewPr>
    <p:cSldViewPr snapToGrid="0" snapToObjects="1">
      <p:cViewPr varScale="1">
        <p:scale>
          <a:sx n="82" d="100"/>
          <a:sy n="82" d="100"/>
        </p:scale>
        <p:origin x="16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E89E28-9DED-4845-A53C-45DECD8178F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874B37A-FB30-4669-AE1E-C4BCB02B4E96}">
      <dgm:prSet phldrT="[Текст]"/>
      <dgm:spPr/>
      <dgm:t>
        <a:bodyPr/>
        <a:lstStyle/>
        <a:p>
          <a:r>
            <a:rPr lang="ru-RU" dirty="0">
              <a:latin typeface="Akrobat ExtraBold" panose="00000900000000000000" pitchFamily="50" charset="-52"/>
            </a:rPr>
            <a:t>Проектирование</a:t>
          </a:r>
        </a:p>
      </dgm:t>
    </dgm:pt>
    <dgm:pt modelId="{CDFE91C7-91A9-4395-BBD2-0D00B4ECFE0E}" type="parTrans" cxnId="{51E1A6BD-45A3-481A-A928-2C8BE9E1B39A}">
      <dgm:prSet/>
      <dgm:spPr/>
      <dgm:t>
        <a:bodyPr/>
        <a:lstStyle/>
        <a:p>
          <a:endParaRPr lang="ru-RU"/>
        </a:p>
      </dgm:t>
    </dgm:pt>
    <dgm:pt modelId="{445853A5-BC88-425F-BADF-8E35CD7021D4}" type="sibTrans" cxnId="{51E1A6BD-45A3-481A-A928-2C8BE9E1B39A}">
      <dgm:prSet/>
      <dgm:spPr/>
      <dgm:t>
        <a:bodyPr/>
        <a:lstStyle/>
        <a:p>
          <a:endParaRPr lang="ru-RU"/>
        </a:p>
      </dgm:t>
    </dgm:pt>
    <dgm:pt modelId="{EC2BD6C9-3A4D-4AF5-9CDA-8BA43419F43E}">
      <dgm:prSet phldrT="[Текст]"/>
      <dgm:spPr/>
      <dgm:t>
        <a:bodyPr/>
        <a:lstStyle/>
        <a:p>
          <a:r>
            <a:rPr lang="ru-RU" dirty="0">
              <a:latin typeface="Akrobat ExtraBold" panose="00000900000000000000" pitchFamily="50" charset="-52"/>
            </a:rPr>
            <a:t>Кодирование</a:t>
          </a:r>
        </a:p>
      </dgm:t>
    </dgm:pt>
    <dgm:pt modelId="{C0383D6A-0EAD-4919-82B8-9B2736DB58F3}" type="parTrans" cxnId="{8DEA5AB2-8F36-4103-97AB-560C4B007F39}">
      <dgm:prSet/>
      <dgm:spPr/>
      <dgm:t>
        <a:bodyPr/>
        <a:lstStyle/>
        <a:p>
          <a:endParaRPr lang="ru-RU"/>
        </a:p>
      </dgm:t>
    </dgm:pt>
    <dgm:pt modelId="{D10CFC31-13B3-4B2D-BEBA-0FC5B2ABEBAA}" type="sibTrans" cxnId="{8DEA5AB2-8F36-4103-97AB-560C4B007F39}">
      <dgm:prSet/>
      <dgm:spPr/>
      <dgm:t>
        <a:bodyPr/>
        <a:lstStyle/>
        <a:p>
          <a:endParaRPr lang="ru-RU"/>
        </a:p>
      </dgm:t>
    </dgm:pt>
    <dgm:pt modelId="{28DBD97C-D670-4C75-BFAE-DDE6A2D20313}" type="pres">
      <dgm:prSet presAssocID="{9EE89E28-9DED-4845-A53C-45DECD8178F0}" presName="CompostProcess" presStyleCnt="0">
        <dgm:presLayoutVars>
          <dgm:dir/>
          <dgm:resizeHandles val="exact"/>
        </dgm:presLayoutVars>
      </dgm:prSet>
      <dgm:spPr/>
    </dgm:pt>
    <dgm:pt modelId="{2A338DE3-D829-4CE4-8B29-FE015BF1F779}" type="pres">
      <dgm:prSet presAssocID="{9EE89E28-9DED-4845-A53C-45DECD8178F0}" presName="arrow" presStyleLbl="bgShp" presStyleIdx="0" presStyleCnt="1"/>
      <dgm:spPr/>
    </dgm:pt>
    <dgm:pt modelId="{5EC73684-B237-4858-9811-9DE91A9B8426}" type="pres">
      <dgm:prSet presAssocID="{9EE89E28-9DED-4845-A53C-45DECD8178F0}" presName="linearProcess" presStyleCnt="0"/>
      <dgm:spPr/>
    </dgm:pt>
    <dgm:pt modelId="{A401FE18-FED4-4BC9-B59C-B55DA24CC89F}" type="pres">
      <dgm:prSet presAssocID="{5874B37A-FB30-4669-AE1E-C4BCB02B4E96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33ACC7-4050-4BC3-8F93-828831B26FE8}" type="pres">
      <dgm:prSet presAssocID="{445853A5-BC88-425F-BADF-8E35CD7021D4}" presName="sibTrans" presStyleCnt="0"/>
      <dgm:spPr/>
    </dgm:pt>
    <dgm:pt modelId="{ECD82E47-E458-4C8B-8580-CE109E1867AE}" type="pres">
      <dgm:prSet presAssocID="{EC2BD6C9-3A4D-4AF5-9CDA-8BA43419F43E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73E0FD4-4B8D-4FE7-AD8A-42966C90C443}" type="presOf" srcId="{5874B37A-FB30-4669-AE1E-C4BCB02B4E96}" destId="{A401FE18-FED4-4BC9-B59C-B55DA24CC89F}" srcOrd="0" destOrd="0" presId="urn:microsoft.com/office/officeart/2005/8/layout/hProcess9"/>
    <dgm:cxn modelId="{51E1A6BD-45A3-481A-A928-2C8BE9E1B39A}" srcId="{9EE89E28-9DED-4845-A53C-45DECD8178F0}" destId="{5874B37A-FB30-4669-AE1E-C4BCB02B4E96}" srcOrd="0" destOrd="0" parTransId="{CDFE91C7-91A9-4395-BBD2-0D00B4ECFE0E}" sibTransId="{445853A5-BC88-425F-BADF-8E35CD7021D4}"/>
    <dgm:cxn modelId="{1097A880-97B8-4997-AF4F-1976E8884C3F}" type="presOf" srcId="{9EE89E28-9DED-4845-A53C-45DECD8178F0}" destId="{28DBD97C-D670-4C75-BFAE-DDE6A2D20313}" srcOrd="0" destOrd="0" presId="urn:microsoft.com/office/officeart/2005/8/layout/hProcess9"/>
    <dgm:cxn modelId="{37E420A4-0B5D-4CDB-9D0F-0CD6400E2FDC}" type="presOf" srcId="{EC2BD6C9-3A4D-4AF5-9CDA-8BA43419F43E}" destId="{ECD82E47-E458-4C8B-8580-CE109E1867AE}" srcOrd="0" destOrd="0" presId="urn:microsoft.com/office/officeart/2005/8/layout/hProcess9"/>
    <dgm:cxn modelId="{8DEA5AB2-8F36-4103-97AB-560C4B007F39}" srcId="{9EE89E28-9DED-4845-A53C-45DECD8178F0}" destId="{EC2BD6C9-3A4D-4AF5-9CDA-8BA43419F43E}" srcOrd="1" destOrd="0" parTransId="{C0383D6A-0EAD-4919-82B8-9B2736DB58F3}" sibTransId="{D10CFC31-13B3-4B2D-BEBA-0FC5B2ABEBAA}"/>
    <dgm:cxn modelId="{D4DE89E2-80BD-46B2-8A03-F2AC0156210F}" type="presParOf" srcId="{28DBD97C-D670-4C75-BFAE-DDE6A2D20313}" destId="{2A338DE3-D829-4CE4-8B29-FE015BF1F779}" srcOrd="0" destOrd="0" presId="urn:microsoft.com/office/officeart/2005/8/layout/hProcess9"/>
    <dgm:cxn modelId="{DDEAAB0F-0962-4A5A-B0E8-457674FABF4E}" type="presParOf" srcId="{28DBD97C-D670-4C75-BFAE-DDE6A2D20313}" destId="{5EC73684-B237-4858-9811-9DE91A9B8426}" srcOrd="1" destOrd="0" presId="urn:microsoft.com/office/officeart/2005/8/layout/hProcess9"/>
    <dgm:cxn modelId="{1C469C02-B414-4F7A-B901-4926B97D0B56}" type="presParOf" srcId="{5EC73684-B237-4858-9811-9DE91A9B8426}" destId="{A401FE18-FED4-4BC9-B59C-B55DA24CC89F}" srcOrd="0" destOrd="0" presId="urn:microsoft.com/office/officeart/2005/8/layout/hProcess9"/>
    <dgm:cxn modelId="{159BD0F4-CE47-4DF1-84DA-603ABF5880AD}" type="presParOf" srcId="{5EC73684-B237-4858-9811-9DE91A9B8426}" destId="{F133ACC7-4050-4BC3-8F93-828831B26FE8}" srcOrd="1" destOrd="0" presId="urn:microsoft.com/office/officeart/2005/8/layout/hProcess9"/>
    <dgm:cxn modelId="{263AED2D-BF35-4AF6-8A54-57467ABED7D9}" type="presParOf" srcId="{5EC73684-B237-4858-9811-9DE91A9B8426}" destId="{ECD82E47-E458-4C8B-8580-CE109E1867AE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38DE3-D829-4CE4-8B29-FE015BF1F77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1FE18-FED4-4BC9-B59C-B55DA24CC89F}">
      <dsp:nvSpPr>
        <dsp:cNvPr id="0" name=""/>
        <dsp:cNvSpPr/>
      </dsp:nvSpPr>
      <dsp:spPr>
        <a:xfrm>
          <a:off x="74" y="1219199"/>
          <a:ext cx="2973585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Akrobat ExtraBold" panose="00000900000000000000" pitchFamily="50" charset="-52"/>
            </a:rPr>
            <a:t>Проектирование</a:t>
          </a:r>
        </a:p>
      </dsp:txBody>
      <dsp:txXfrm>
        <a:off x="79429" y="1298554"/>
        <a:ext cx="2814875" cy="1466890"/>
      </dsp:txXfrm>
    </dsp:sp>
    <dsp:sp modelId="{ECD82E47-E458-4C8B-8580-CE109E1867AE}">
      <dsp:nvSpPr>
        <dsp:cNvPr id="0" name=""/>
        <dsp:cNvSpPr/>
      </dsp:nvSpPr>
      <dsp:spPr>
        <a:xfrm>
          <a:off x="3122339" y="1219199"/>
          <a:ext cx="2973585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latin typeface="Akrobat ExtraBold" panose="00000900000000000000" pitchFamily="50" charset="-52"/>
            </a:rPr>
            <a:t>Кодирование</a:t>
          </a:r>
        </a:p>
      </dsp:txBody>
      <dsp:txXfrm>
        <a:off x="3201694" y="1298554"/>
        <a:ext cx="2814875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A5C17-42C0-404B-8386-D5B71A526CDE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4847E-0A41-6F40-8620-D606F0C66C5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7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7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50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05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23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525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18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96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4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032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18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59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188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3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83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73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5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5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84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23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3484-80F9-1F44-91B1-5F0FAAAD1490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32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0CA-B981-4C41-95A7-F0B3919F2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E7961-57E4-4C44-B901-D8129DB69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E95F0-51C5-114E-9308-AAA66EDA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6A7D0-F17F-5948-9C4B-2F70E6DA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884DC-DFCA-B74F-B14B-2D310FC7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79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7C92-7FDA-6146-8601-5149A030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3DA4B-1416-2D4A-9803-75E9095B3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AB9B-22F0-704E-B1E7-FB00DD11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F87C5-57BE-DD4C-9F4D-9E97DDEA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770E-E0CF-B247-B2DE-29C46D29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7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D51B0-2C40-C441-BB99-76A18C77C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2DFB2-7544-484B-9638-69538A1F8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15FB-DDA0-BC4D-8D32-4EF10AAB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0065B-6D38-544F-98CE-DB7E423F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2482-AD33-3A40-AFE2-91D41546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4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2672-7FBA-FB4A-A1BB-90E1BAFD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04F8-2165-3C45-A2D2-15BF5B3C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8EDF-058A-A84C-8DCD-A925F4E9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416C4-ED41-434F-8724-4EFC6D0B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52805-4CCD-7640-B7C4-B2974982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7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B8DC-0EED-A546-8465-297AADBE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3B536-FF21-6E46-8E9E-F953E979E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FF977-CD85-394A-A91A-422E68BA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E0F0C-5CED-6145-83D1-E481CEEA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8B3D-9C07-7F43-BC47-01FA5AC6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42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368B-A04B-7F47-974D-47567952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D9A7-2973-2047-B0AD-4DFB86E34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5D352-7802-2B42-BFC7-EC1FECC24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B6C4E-F574-FC4D-AB35-B9492762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A1D8A-213E-BB4D-AF33-7FC53818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C6431-7444-DA42-8328-767A1E5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75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18D-F264-6B4F-980B-7A3C6D85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3BFF1-F3E6-6241-B1D8-26FB2F8B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F55F-7FD4-CA49-A381-2CDB879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F2A4A-9A47-4C4C-A731-E332B1EB6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E250C-13D8-0849-9814-FC78C42DE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EEDFA-BB95-A94F-A311-5FFD6698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47523-0B06-C848-A7D5-7C847904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07B5E-AF62-194F-92EF-8E1861A4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65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759-2A3A-EE48-B571-D56FF2E3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DD26B-6BC4-D141-914F-5F317519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1A938-348C-594F-877A-12C6D1CC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BB33D-F6BC-F941-96C9-2F4FD6A0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19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57445-744F-EC47-84EB-2993AD2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5E222-BF62-D146-B136-EEEAD5E2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FC084-8E8F-E24F-A233-32A3ADAE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76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A407-8B28-0648-97A9-B739BE2D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F75B-3B6E-6A47-95A0-4B772E5A4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58D84-F01B-FF45-BB04-2A60F0986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19D0E-6881-8F49-9715-48595A8B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3535F-EA74-604E-96F2-22D10986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C60A3-CC70-DE4C-9FEE-B295529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35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140E-850D-C643-BC4D-A28571FB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57EB5-A61A-E149-A796-C2E799BB4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66EB0-D9B4-A740-854B-2D244059F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8BC41-20A4-BC4E-94F1-F902E184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9E17-58C2-D845-860E-E0C18051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083B4-2211-344C-8221-8FDEC21F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1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BAB6B-9BA6-944E-971B-5EA05846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84ABD-EE5C-3B41-A4BA-00FB0F22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A5C1-E32F-0540-AD20-3FA873CBE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752B-E22C-3846-9CAE-5A643FAFFDE2}" type="datetimeFigureOut">
              <a:rPr lang="ru-RU" smtClean="0"/>
              <a:pPr/>
              <a:t>07.09.2024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8D63-FE67-6F41-9F4E-217A847E0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6635D-5FDF-4440-9D35-A23DC9393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23BE-520A-6449-9B0F-6AF644EE1F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7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1488-4E63-7040-8BAA-9071DE0F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D74E-1111-884A-8CFF-6E080E42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UML</a:t>
            </a:r>
          </a:p>
          <a:p>
            <a:pPr lvl="1"/>
            <a:r>
              <a:rPr lang="ru-RU" dirty="0"/>
              <a:t>Введение</a:t>
            </a:r>
          </a:p>
          <a:p>
            <a:pPr lvl="1"/>
            <a:r>
              <a:rPr lang="en-US" dirty="0"/>
              <a:t>Use Case Diagram</a:t>
            </a:r>
          </a:p>
          <a:p>
            <a:pPr lvl="1"/>
            <a:r>
              <a:rPr lang="en-US" dirty="0"/>
              <a:t>Class Diagram</a:t>
            </a:r>
          </a:p>
          <a:p>
            <a:pPr lvl="1"/>
            <a:r>
              <a:rPr lang="en-US" dirty="0"/>
              <a:t>Sequence Diagram</a:t>
            </a:r>
          </a:p>
          <a:p>
            <a:pPr lvl="1"/>
            <a:r>
              <a:rPr lang="en-US" dirty="0"/>
              <a:t>Activity Diagram</a:t>
            </a:r>
          </a:p>
          <a:p>
            <a:pPr lvl="1"/>
            <a:r>
              <a:rPr lang="en-US" dirty="0" err="1"/>
              <a:t>StateChart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1484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7235" y="318053"/>
            <a:ext cx="4412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krobat ExtraBold" panose="00000900000000000000" pitchFamily="50" charset="-52"/>
              </a:rPr>
              <a:t>Class diagram</a:t>
            </a:r>
            <a:endParaRPr lang="ru-RU" sz="4400" dirty="0">
              <a:latin typeface="Akrobat ExtraBold" panose="00000900000000000000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870" y="1587026"/>
            <a:ext cx="3885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Описание классов, интерфейсов, связей, методов</a:t>
            </a:r>
          </a:p>
          <a:p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Структура в стиле ООП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Позволяет понять работу кода без изучения самого кода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err="1">
                <a:latin typeface="Akrobat ExtraBold" panose="00000900000000000000" pitchFamily="50" charset="-52"/>
              </a:rPr>
              <a:t>Автогенерация</a:t>
            </a:r>
            <a:r>
              <a:rPr lang="ru-RU" sz="2400" dirty="0">
                <a:latin typeface="Akrobat ExtraBold" panose="00000900000000000000" pitchFamily="50" charset="-52"/>
              </a:rPr>
              <a:t> кода на основе диаграмм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040" y="1527390"/>
            <a:ext cx="5361804" cy="45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8210" y="483705"/>
            <a:ext cx="4929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krobat ExtraBold" panose="00000900000000000000" pitchFamily="50" charset="-52"/>
              </a:rPr>
              <a:t>Object diagram</a:t>
            </a:r>
            <a:endParaRPr lang="ru-RU" sz="48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8648" y="1931120"/>
            <a:ext cx="3432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Состояние экземпляров классов с конкретными значениями полей в определенный момент времени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Похож на диаграмму классов, но в режиме </a:t>
            </a:r>
            <a:r>
              <a:rPr lang="en-US" sz="2400" dirty="0">
                <a:latin typeface="Akrobat ExtraBold" panose="00000900000000000000" pitchFamily="50" charset="-52"/>
              </a:rPr>
              <a:t>runtime</a:t>
            </a:r>
            <a:r>
              <a:rPr lang="ru-RU" sz="2400" dirty="0">
                <a:latin typeface="Akrobat ExtraBold" panose="00000900000000000000" pitchFamily="50" charset="-52"/>
              </a:rPr>
              <a:t> (во время работы программы)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50" y="2843539"/>
            <a:ext cx="5437117" cy="28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5444" y="337932"/>
            <a:ext cx="4578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krobat ExtraBold" panose="00000900000000000000" pitchFamily="50" charset="-52"/>
              </a:rPr>
              <a:t>Package diagram</a:t>
            </a:r>
            <a:endParaRPr lang="ru-RU" sz="44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5898" y="2057928"/>
            <a:ext cx="30811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Akrobat ExtraBold" panose="00000900000000000000" pitchFamily="50" charset="-52"/>
              </a:rPr>
              <a:t>Показывает вложенность и связи между пакетами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ru-RU" sz="2800" dirty="0">
              <a:latin typeface="Akrobat ExtraBold" panose="00000900000000000000" pitchFamily="50" charset="-5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Akrobat ExtraBold" panose="00000900000000000000" pitchFamily="50" charset="-52"/>
              </a:rPr>
              <a:t>Более высокий уровень, чем классы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04" y="1869636"/>
            <a:ext cx="6008495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0487" y="265044"/>
            <a:ext cx="3988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krobat ExtraBold" panose="00000900000000000000" pitchFamily="50" charset="-52"/>
              </a:rPr>
              <a:t>Model diagram </a:t>
            </a:r>
            <a:endParaRPr lang="ru-RU" sz="44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9460" y="1688879"/>
            <a:ext cx="32504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Описание «слоев» проекта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Используется для многоуровневых приложений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Часто используется в ТЗ для общего описания частей проекта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05" y="1231679"/>
            <a:ext cx="5612295" cy="56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1826" y="371060"/>
            <a:ext cx="4273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krobat ExtraBold" panose="00000900000000000000" pitchFamily="50" charset="-52"/>
              </a:rPr>
              <a:t>Use</a:t>
            </a:r>
            <a:r>
              <a:rPr lang="ru-RU" sz="4000" dirty="0">
                <a:latin typeface="Akrobat ExtraBold" panose="00000900000000000000" pitchFamily="50" charset="-52"/>
              </a:rPr>
              <a:t> </a:t>
            </a:r>
            <a:r>
              <a:rPr lang="en-US" sz="4000" dirty="0">
                <a:latin typeface="Akrobat ExtraBold" panose="00000900000000000000" pitchFamily="50" charset="-52"/>
              </a:rPr>
              <a:t>Case Diagram</a:t>
            </a:r>
            <a:endParaRPr lang="ru-RU" sz="40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116" y="1563758"/>
            <a:ext cx="36357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krobat ExtraBold" panose="00000900000000000000" pitchFamily="50" charset="-52"/>
              </a:rPr>
              <a:t>Диаграмма прецедентов/вариантов использования</a:t>
            </a:r>
          </a:p>
          <a:p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Описание возможных сценариев работы с системой с точки зрения пользователя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Возможные пути использования системы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Описание всех участников системы (актеры)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63" y="1919255"/>
            <a:ext cx="6387979" cy="39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1826" y="371060"/>
            <a:ext cx="4273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krobat ExtraBold" panose="00000900000000000000" pitchFamily="50" charset="-52"/>
              </a:rPr>
              <a:t>Activity Diagram</a:t>
            </a:r>
            <a:endParaRPr lang="ru-RU" sz="40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7051" y="840120"/>
            <a:ext cx="442229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Описание возможных бизнес-процессов приложения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Взаимодействие «потоков», пошаговое представление действия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Более низкий уровень, чем </a:t>
            </a:r>
            <a:r>
              <a:rPr lang="en-US" sz="2400" dirty="0" err="1">
                <a:latin typeface="Akrobat ExtraBold" panose="00000900000000000000" pitchFamily="50" charset="-52"/>
              </a:rPr>
              <a:t>UseCase</a:t>
            </a: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Может быть конкретным описанием блоков </a:t>
            </a:r>
            <a:r>
              <a:rPr lang="en-US" sz="2400" dirty="0" err="1">
                <a:latin typeface="Akrobat ExtraBold" panose="00000900000000000000" pitchFamily="50" charset="-52"/>
              </a:rPr>
              <a:t>UseCase</a:t>
            </a:r>
            <a:r>
              <a:rPr lang="ru-RU" sz="2400" dirty="0">
                <a:latin typeface="Akrobat ExtraBold" panose="00000900000000000000" pitchFamily="50" charset="-52"/>
              </a:rPr>
              <a:t> диаграмм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04" y="1138581"/>
            <a:ext cx="3865071" cy="56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730" y="390940"/>
            <a:ext cx="5287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krobat ExtraBold" panose="00000900000000000000" pitchFamily="50" charset="-52"/>
              </a:rPr>
              <a:t>Sequence diagram</a:t>
            </a:r>
            <a:endParaRPr lang="ru-RU" sz="44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707" y="1607521"/>
            <a:ext cx="39858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Akrobat ExtraBold" panose="00000900000000000000" pitchFamily="50" charset="-52"/>
              </a:rPr>
              <a:t>Последовательность взаимодействия объектов для определенного бизнес-процесса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Akrobat ExtraBold" panose="00000900000000000000" pitchFamily="50" charset="-5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Akrobat ExtraBold" panose="00000900000000000000" pitchFamily="50" charset="-52"/>
              </a:rPr>
              <a:t>Как объекты друг друга вызывают и какие данные передают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Akrobat ExtraBold" panose="00000900000000000000" pitchFamily="50" charset="-5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Akrobat ExtraBold" panose="00000900000000000000" pitchFamily="50" charset="-52"/>
              </a:rPr>
              <a:t>Показывают объекты в действии</a:t>
            </a:r>
          </a:p>
          <a:p>
            <a:endParaRPr lang="ru-RU" sz="2000" dirty="0">
              <a:latin typeface="Akrobat ExtraBold" panose="00000900000000000000" pitchFamily="50" charset="-5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Akrobat ExtraBold" panose="00000900000000000000" pitchFamily="50" charset="-52"/>
              </a:rPr>
              <a:t>Показывают время жизни объектов (создание, удаление)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50" y="1270300"/>
            <a:ext cx="5269603" cy="55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8574" y="390939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krobat ExtraBold" panose="00000900000000000000" pitchFamily="50" charset="-52"/>
              </a:rPr>
              <a:t>Deployment diagram</a:t>
            </a:r>
            <a:endParaRPr lang="ru-RU" sz="4000" dirty="0">
              <a:latin typeface="Akrobat ExtraBold" panose="000009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195" y="1951200"/>
            <a:ext cx="32574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Описание архитектуры, топологии системы (ОС, БД, сервера и пр.)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400" dirty="0">
              <a:latin typeface="Akrobat ExtraBold" panose="000009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latin typeface="Akrobat ExtraBold" panose="00000900000000000000" pitchFamily="50" charset="-52"/>
              </a:rPr>
              <a:t>Информация для администраторов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62" y="2120810"/>
            <a:ext cx="6723669" cy="28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0494-E6BB-D740-9761-32E2BE89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Диаграмма вариантов использования</a:t>
            </a:r>
            <a:br>
              <a:rPr lang="ru-RU" altLang="ru-RU" dirty="0"/>
            </a:br>
            <a:r>
              <a:rPr lang="ru-RU" altLang="ru-RU" dirty="0"/>
              <a:t>(</a:t>
            </a:r>
            <a:r>
              <a:rPr lang="en-US" altLang="ru-RU" dirty="0"/>
              <a:t>U</a:t>
            </a:r>
            <a:r>
              <a:rPr lang="ru-RU" altLang="ru-RU" dirty="0" err="1"/>
              <a:t>se</a:t>
            </a:r>
            <a:r>
              <a:rPr lang="ru-RU" altLang="ru-RU" dirty="0"/>
              <a:t> </a:t>
            </a:r>
            <a:r>
              <a:rPr lang="en-US" altLang="ru-RU" dirty="0"/>
              <a:t>C</a:t>
            </a:r>
            <a:r>
              <a:rPr lang="ru-RU" altLang="ru-RU" dirty="0" err="1"/>
              <a:t>ase</a:t>
            </a:r>
            <a:r>
              <a:rPr lang="ru-RU" altLang="ru-RU" dirty="0"/>
              <a:t> </a:t>
            </a:r>
            <a:r>
              <a:rPr lang="en-US" altLang="ru-RU" dirty="0"/>
              <a:t>D</a:t>
            </a:r>
            <a:r>
              <a:rPr lang="ru-RU" altLang="ru-RU" dirty="0" err="1"/>
              <a:t>iagram</a:t>
            </a:r>
            <a:r>
              <a:rPr lang="ru-RU" altLang="ru-RU" dirty="0"/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97313-207D-9F46-90F1-BA6FFF31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Диаграмма, отражающая отношения между актерами и прецедентами и являющаяся составной частью модели прецедентов, позволяющей описать систему на концептуальном уровне</a:t>
            </a:r>
            <a:endParaRPr lang="ru-RU" altLang="ru-RU" sz="2200" dirty="0">
              <a:latin typeface="Akrobat ExtraBold" panose="00000900000000000000" pitchFamily="50" charset="-52"/>
            </a:endParaRPr>
          </a:p>
          <a:p>
            <a:r>
              <a:rPr lang="ru-RU" dirty="0"/>
              <a:t>Диаграмма вариантов использования достаточно проста, что позволяет использовать ее для согласования технического задания с заказчиком</a:t>
            </a:r>
          </a:p>
        </p:txBody>
      </p:sp>
    </p:spTree>
    <p:extLst>
      <p:ext uri="{BB962C8B-B14F-4D97-AF65-F5344CB8AC3E}">
        <p14:creationId xmlns:p14="http://schemas.microsoft.com/office/powerpoint/2010/main" val="12327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83D9-0316-DB4C-A5FB-7D6B9409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Use Case Diagram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1AF28D-74C2-B347-99A9-2DBC7E272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752" y="1825625"/>
            <a:ext cx="61844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krobat ExtraBold" panose="00000900000000000000" pitchFamily="50" charset="-52"/>
              </a:rPr>
              <a:t>Принцип создания проектов</a:t>
            </a:r>
          </a:p>
        </p:txBody>
      </p:sp>
      <p:graphicFrame>
        <p:nvGraphicFramePr>
          <p:cNvPr id="4" name="Схема 3"/>
          <p:cNvGraphicFramePr/>
          <p:nvPr>
            <p:extLst/>
          </p:nvPr>
        </p:nvGraphicFramePr>
        <p:xfrm>
          <a:off x="3048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072D8B1-3664-4941-A5E6-AD32FE48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1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B157-625B-BA4B-84C7-0FF3E202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Назначение диаграммы вариантов использования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F7D7-A0AA-0B4B-BD9F-33EA658B9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Определить общие границы функциональности проектируемой системы в контексте моделируемой предметной области.</a:t>
            </a:r>
          </a:p>
          <a:p>
            <a:r>
              <a:rPr lang="ru-RU" altLang="ru-RU" dirty="0"/>
              <a:t>Специфицировать требования к функциональному поведению проектируемой системы в форме вариантов использования.</a:t>
            </a:r>
          </a:p>
          <a:p>
            <a:r>
              <a:rPr lang="ru-RU" altLang="ru-RU" dirty="0"/>
              <a:t>Разработать исходную концептуальную модель системы для ее последующей детализации в форме логических и физических моделей.</a:t>
            </a:r>
          </a:p>
          <a:p>
            <a:r>
              <a:rPr lang="ru-RU" altLang="ru-RU" dirty="0"/>
              <a:t>Подготовить исходную документацию для взаимодействия разработчиков системы с ее заказчиками и пользователями</a:t>
            </a:r>
          </a:p>
        </p:txBody>
      </p:sp>
    </p:spTree>
    <p:extLst>
      <p:ext uri="{BB962C8B-B14F-4D97-AF65-F5344CB8AC3E}">
        <p14:creationId xmlns:p14="http://schemas.microsoft.com/office/powerpoint/2010/main" val="392038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738F-4305-4D4C-8521-B4AC4F5E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Прецеденты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C344-0462-C74F-960D-08855A450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>
                <a:latin typeface="Akrobat ExtraBold" panose="00000900000000000000" pitchFamily="50" charset="-52"/>
              </a:rPr>
              <a:t>UseCase</a:t>
            </a:r>
            <a:r>
              <a:rPr lang="ru-RU" dirty="0">
                <a:latin typeface="Akrobat ExtraBold" panose="00000900000000000000" pitchFamily="50" charset="-52"/>
              </a:rPr>
              <a:t> </a:t>
            </a:r>
            <a:r>
              <a:rPr lang="en-US" dirty="0">
                <a:latin typeface="Akrobat ExtraBold" panose="00000900000000000000" pitchFamily="50" charset="-52"/>
              </a:rPr>
              <a:t>(</a:t>
            </a:r>
            <a:r>
              <a:rPr lang="ru-RU" dirty="0">
                <a:latin typeface="Akrobat ExtraBold" panose="00000900000000000000" pitchFamily="50" charset="-52"/>
              </a:rPr>
              <a:t>случай использования, прецедент) – набор сценариев, путей, которые нужно выполнить для достижения целей приложения (с точки зрения пользователей)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Описывает участников (</a:t>
            </a:r>
            <a:r>
              <a:rPr lang="en-US" dirty="0">
                <a:latin typeface="Akrobat ExtraBold" panose="00000900000000000000" pitchFamily="50" charset="-52"/>
              </a:rPr>
              <a:t>actor)</a:t>
            </a:r>
            <a:r>
              <a:rPr lang="ru-RU" dirty="0">
                <a:latin typeface="Akrobat ExtraBold" panose="00000900000000000000" pitchFamily="50" charset="-52"/>
              </a:rPr>
              <a:t>, возможные сценарии (успешные и неудачные), которые выполняются для решения задач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Может описывать основные сценарии, которые составляют «ядро» приложения (дополнительные сценарии могут добавляться по ходу разработки)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Akrobat ExtraBold" panose="00000900000000000000" pitchFamily="50" charset="-52"/>
              </a:rPr>
              <a:t>Ориентация на пользователей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4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75D2-998F-2C47-869C-B09EDC21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Основные обозначения на диаграмме вариантов использования</a:t>
            </a:r>
            <a:endParaRPr lang="ru-RU" dirty="0"/>
          </a:p>
        </p:txBody>
      </p:sp>
      <p:pic>
        <p:nvPicPr>
          <p:cNvPr id="4" name="Picture 1027" descr="UC_00">
            <a:extLst>
              <a:ext uri="{FF2B5EF4-FFF2-40B4-BE49-F238E27FC236}">
                <a16:creationId xmlns:a16="http://schemas.microsoft.com/office/drawing/2014/main" id="{9DB8A8D1-0BB4-B045-8FB1-C7D58A3BD6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767" y="2078238"/>
            <a:ext cx="6952466" cy="413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2E2E-195B-8F47-9997-DAC2B8EF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Вариант использования (</a:t>
            </a:r>
            <a:r>
              <a:rPr lang="ru-RU" altLang="ru-RU" dirty="0" err="1"/>
              <a:t>use</a:t>
            </a:r>
            <a:r>
              <a:rPr lang="ru-RU" altLang="ru-RU" dirty="0"/>
              <a:t> </a:t>
            </a:r>
            <a:r>
              <a:rPr lang="ru-RU" altLang="ru-RU" dirty="0" err="1"/>
              <a:t>case</a:t>
            </a:r>
            <a:r>
              <a:rPr lang="ru-RU" altLang="ru-RU" dirty="0"/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C251-2970-9349-9583-17B8F4C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dirty="0"/>
              <a:t>Представляет собой общую спецификацию совокупности выполняемых системой действий с целью предоставления некоторого наблюдаемого результата, который имеет значение для одного или нескольких актеров</a:t>
            </a:r>
          </a:p>
          <a:p>
            <a:pPr>
              <a:lnSpc>
                <a:spcPct val="80000"/>
              </a:lnSpc>
            </a:pPr>
            <a:r>
              <a:rPr lang="ru-RU" altLang="ru-RU" dirty="0"/>
              <a:t>Отвечает на вопрос «Что должна выполнять система?», не отвечая на вопрос «Как она должна выполнять это?»</a:t>
            </a:r>
          </a:p>
          <a:p>
            <a:pPr>
              <a:lnSpc>
                <a:spcPct val="80000"/>
              </a:lnSpc>
            </a:pPr>
            <a:r>
              <a:rPr lang="ru-RU" altLang="ru-RU" dirty="0"/>
              <a:t>Имена – отглагольное существительное или глагол в неопределенной форме</a:t>
            </a:r>
          </a:p>
        </p:txBody>
      </p:sp>
      <p:pic>
        <p:nvPicPr>
          <p:cNvPr id="4" name="Picture 4" descr="Рис_03_2а">
            <a:extLst>
              <a:ext uri="{FF2B5EF4-FFF2-40B4-BE49-F238E27FC236}">
                <a16:creationId xmlns:a16="http://schemas.microsoft.com/office/drawing/2014/main" id="{9D258E93-852C-B444-92BA-E62EF7D5C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2" y="4815443"/>
            <a:ext cx="3671888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1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FD88-EA57-224A-B19E-1D926149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Актер (</a:t>
            </a:r>
            <a:r>
              <a:rPr lang="ru-RU" altLang="ru-RU" dirty="0" err="1"/>
              <a:t>actor</a:t>
            </a:r>
            <a:r>
              <a:rPr lang="ru-RU" altLang="ru-RU" dirty="0"/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5708-5317-F647-8EB9-181CE8ECC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Любая внешняя по отношению к проектируемой системе сущность, которая взаимодействует с системой и использует ее функциональные возможности для достижения определенных целей или решения частных задач</a:t>
            </a:r>
          </a:p>
          <a:p>
            <a:r>
              <a:rPr lang="ru-RU" altLang="ru-RU" dirty="0"/>
              <a:t>Примеры актеров: кассир, клиент банка, банковский служащий, президент, продавец магазина, менеджер отдела продаж, пассажир авиарейса, водитель автомобиля, администратор гостиницы, сотовый телефон</a:t>
            </a:r>
          </a:p>
          <a:p>
            <a:endParaRPr lang="ru-RU" dirty="0"/>
          </a:p>
        </p:txBody>
      </p:sp>
      <p:pic>
        <p:nvPicPr>
          <p:cNvPr id="4" name="Picture 6" descr="Рис_03_4а">
            <a:extLst>
              <a:ext uri="{FF2B5EF4-FFF2-40B4-BE49-F238E27FC236}">
                <a16:creationId xmlns:a16="http://schemas.microsoft.com/office/drawing/2014/main" id="{409BFBEA-9268-5840-B034-6010F895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712" y="4972050"/>
            <a:ext cx="1462088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3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0498-D028-4849-8640-E51AF8BB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Вопросы для идентификации актеров в системе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2A5B-26F7-EB40-ABC6-862893C5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Какие организации или лица будут использовать систему</a:t>
            </a:r>
          </a:p>
          <a:p>
            <a:r>
              <a:rPr lang="ru-RU" altLang="ru-RU" dirty="0"/>
              <a:t>Кто будет получать пользу от использования системы</a:t>
            </a:r>
          </a:p>
          <a:p>
            <a:r>
              <a:rPr lang="ru-RU" altLang="ru-RU" dirty="0"/>
              <a:t>Кто будет использовать информацию от системы</a:t>
            </a:r>
          </a:p>
          <a:p>
            <a:r>
              <a:rPr lang="ru-RU" altLang="ru-RU" dirty="0"/>
              <a:t>Будет ли использовать система внешние ресурсы</a:t>
            </a:r>
          </a:p>
          <a:p>
            <a:r>
              <a:rPr lang="ru-RU" altLang="ru-RU" dirty="0"/>
              <a:t>Может ли один пользователь играть несколько ролей при взаимодействии с системой</a:t>
            </a:r>
          </a:p>
          <a:p>
            <a:r>
              <a:rPr lang="ru-RU" altLang="ru-RU" dirty="0"/>
              <a:t>Могут ли различные пользователи играть одну роль при взаимодействии с системой</a:t>
            </a:r>
          </a:p>
        </p:txBody>
      </p:sp>
    </p:spTree>
    <p:extLst>
      <p:ext uri="{BB962C8B-B14F-4D97-AF65-F5344CB8AC3E}">
        <p14:creationId xmlns:p14="http://schemas.microsoft.com/office/powerpoint/2010/main" val="1232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871D-F8AA-E441-9BF1-0C7C246A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Отношения на диаграмме вариантов использования </a:t>
            </a:r>
            <a:endParaRPr lang="ru-RU" dirty="0"/>
          </a:p>
        </p:txBody>
      </p:sp>
      <p:pic>
        <p:nvPicPr>
          <p:cNvPr id="4" name="Content Placeholder 3" descr="UC_03">
            <a:extLst>
              <a:ext uri="{FF2B5EF4-FFF2-40B4-BE49-F238E27FC236}">
                <a16:creationId xmlns:a16="http://schemas.microsoft.com/office/drawing/2014/main" id="{2CB8F914-9E4F-9245-85BF-5588495151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75" y="2094611"/>
            <a:ext cx="7927249" cy="431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DADF-891D-774E-A745-4FE9D7D1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Отношение ассоциации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D0A7A-CDB8-724D-9D11-634F7C2E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dirty="0"/>
              <a:t>Ассоциация (</a:t>
            </a:r>
            <a:r>
              <a:rPr lang="ru-RU" altLang="ru-RU" dirty="0" err="1"/>
              <a:t>association</a:t>
            </a:r>
            <a:r>
              <a:rPr lang="ru-RU" altLang="ru-RU" dirty="0"/>
              <a:t>) является одним из фундаментальных понятий в языке UML 2.х и может использоваться на различных канонических диаграммах при построении визуальных моделей</a:t>
            </a:r>
          </a:p>
          <a:p>
            <a:pPr algn="just"/>
            <a:r>
              <a:rPr lang="ru-RU" altLang="ru-RU" dirty="0"/>
              <a:t>Применительно к диаграммам вариантов использования отношение ассоциации может служить только для обозначения взаимодействия актера с вариантом использования. </a:t>
            </a:r>
          </a:p>
        </p:txBody>
      </p:sp>
      <p:pic>
        <p:nvPicPr>
          <p:cNvPr id="4" name="Picture 5" descr="Рис_03_6">
            <a:extLst>
              <a:ext uri="{FF2B5EF4-FFF2-40B4-BE49-F238E27FC236}">
                <a16:creationId xmlns:a16="http://schemas.microsoft.com/office/drawing/2014/main" id="{F8082F40-81C5-C842-AAF8-B2E74E22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4797425"/>
            <a:ext cx="58070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9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079B-FE87-3848-8A86-E62C3791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Отношение включения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A0D4-1648-8041-B7A1-EBEFF8F42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dirty="0"/>
              <a:t>Отношение зависимости (</a:t>
            </a:r>
            <a:r>
              <a:rPr lang="ru-RU" altLang="ru-RU" dirty="0" err="1"/>
              <a:t>dependency</a:t>
            </a:r>
            <a:r>
              <a:rPr lang="ru-RU" altLang="ru-RU" dirty="0"/>
              <a:t>) определяется как форма взаимосвязи между двумя элементами модели, предназначенная для спецификации того обстоятельства, что изменение одного элемента модели приводит к изменению некоторого другого элемента</a:t>
            </a:r>
          </a:p>
          <a:p>
            <a:pPr algn="just"/>
            <a:r>
              <a:rPr lang="ru-RU" altLang="ru-RU" dirty="0"/>
              <a:t>Отношение включения (</a:t>
            </a:r>
            <a:r>
              <a:rPr lang="ru-RU" altLang="ru-RU" dirty="0" err="1"/>
              <a:t>include</a:t>
            </a:r>
            <a:r>
              <a:rPr lang="ru-RU" altLang="ru-RU" dirty="0"/>
              <a:t>) специфицирует тот факт, что некоторый вариант использования содержит поведение, определенное в другом варианте использования</a:t>
            </a:r>
          </a:p>
        </p:txBody>
      </p:sp>
      <p:pic>
        <p:nvPicPr>
          <p:cNvPr id="4" name="Picture 4" descr="Рис_03_8">
            <a:extLst>
              <a:ext uri="{FF2B5EF4-FFF2-40B4-BE49-F238E27FC236}">
                <a16:creationId xmlns:a16="http://schemas.microsoft.com/office/drawing/2014/main" id="{ACE2F160-AEBF-EF41-9320-4A30ECEA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5094289"/>
            <a:ext cx="665956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34F-7FE5-3146-B2EF-F92FF581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Отношение расширения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5F20-9B95-AB42-B1FD-168C92DE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Отношение расширения (</a:t>
            </a:r>
            <a:r>
              <a:rPr lang="ru-RU" altLang="ru-RU" dirty="0" err="1"/>
              <a:t>extend</a:t>
            </a:r>
            <a:r>
              <a:rPr lang="ru-RU" altLang="ru-RU" dirty="0"/>
              <a:t>) определяет взаимосвязь одного варианта использования с некоторым другим вариантом использования, функциональность или поведение которого задействуется первым не всегда, а только при выполнении некоторых дополнительных условий.</a:t>
            </a:r>
          </a:p>
        </p:txBody>
      </p:sp>
      <p:pic>
        <p:nvPicPr>
          <p:cNvPr id="4" name="Picture 1028" descr="Рис_03_9">
            <a:extLst>
              <a:ext uri="{FF2B5EF4-FFF2-40B4-BE49-F238E27FC236}">
                <a16:creationId xmlns:a16="http://schemas.microsoft.com/office/drawing/2014/main" id="{28AF7BBF-1029-C14C-96C2-098A4D06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6" y="4277082"/>
            <a:ext cx="5896705" cy="137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Рис_03_11">
            <a:extLst>
              <a:ext uri="{FF2B5EF4-FFF2-40B4-BE49-F238E27FC236}">
                <a16:creationId xmlns:a16="http://schemas.microsoft.com/office/drawing/2014/main" id="{DE328A8A-0D2C-2846-B4B2-9F09ACD1A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36" y="4277082"/>
            <a:ext cx="5285809" cy="246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5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9F35-5DDB-7744-A8C0-D60320BB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CAC6-CDCC-664F-93B5-FE2D93323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 ходе проектирования архитектором создается проектная документация, включающая:</a:t>
            </a:r>
            <a:endParaRPr lang="en-US" dirty="0"/>
          </a:p>
          <a:p>
            <a:r>
              <a:rPr lang="ru-RU" dirty="0"/>
              <a:t>текстовые описания</a:t>
            </a:r>
          </a:p>
          <a:p>
            <a:r>
              <a:rPr lang="ru-RU" dirty="0"/>
              <a:t>диаграммы</a:t>
            </a:r>
          </a:p>
          <a:p>
            <a:r>
              <a:rPr lang="ru-RU" dirty="0"/>
              <a:t>модели будущей программы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Для этого используется графический язык для визуализации, описания параметров, конструирования и документирования различных систем </a:t>
            </a:r>
            <a:r>
              <a:rPr lang="en-US" dirty="0"/>
              <a:t>– </a:t>
            </a:r>
            <a:r>
              <a:rPr lang="en-US" b="1" dirty="0"/>
              <a:t>UML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1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1D4F-A61C-B84D-932C-EA5798A2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Отношение обобщения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5790-560C-5145-B838-9E178E79B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Отношение обобщения (</a:t>
            </a:r>
            <a:r>
              <a:rPr lang="ru-RU" altLang="ru-RU" dirty="0" err="1"/>
              <a:t>generalization</a:t>
            </a:r>
            <a:r>
              <a:rPr lang="ru-RU" altLang="ru-RU" dirty="0"/>
              <a:t> </a:t>
            </a:r>
            <a:r>
              <a:rPr lang="ru-RU" altLang="ru-RU" dirty="0" err="1"/>
              <a:t>relationship</a:t>
            </a:r>
            <a:r>
              <a:rPr lang="ru-RU" altLang="ru-RU" dirty="0"/>
              <a:t>) предназначено для спецификации того факта, что один элемент модели является специальным или частным случаем другого элемента модели</a:t>
            </a:r>
          </a:p>
        </p:txBody>
      </p:sp>
      <p:pic>
        <p:nvPicPr>
          <p:cNvPr id="4" name="Picture 6" descr="Рис_03_13">
            <a:extLst>
              <a:ext uri="{FF2B5EF4-FFF2-40B4-BE49-F238E27FC236}">
                <a16:creationId xmlns:a16="http://schemas.microsoft.com/office/drawing/2014/main" id="{468D6948-0AC7-E14B-B585-95AECA1C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81" y="3880884"/>
            <a:ext cx="4313238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94E8-6AE7-BB4A-A485-24A0AD0C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1993-14B6-2D43-A34A-4B3A2DC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</a:t>
            </a:r>
            <a:r>
              <a:rPr lang="en-US" dirty="0"/>
              <a:t>Use Case </a:t>
            </a:r>
            <a:r>
              <a:rPr lang="ru-RU" dirty="0"/>
              <a:t>диаграмму для системы онлайн-экзаменов.</a:t>
            </a:r>
          </a:p>
          <a:p>
            <a:r>
              <a:rPr lang="ru-RU" dirty="0"/>
              <a:t>Описание системы:</a:t>
            </a:r>
          </a:p>
          <a:p>
            <a:pPr lvl="1"/>
            <a:r>
              <a:rPr lang="ru-RU" dirty="0"/>
              <a:t>Экзаменатор</a:t>
            </a:r>
            <a:r>
              <a:rPr lang="ru-RU" dirty="0"/>
              <a:t> перед запуском экзамена должен сперва подготовить банк вопросов (в частности, вопросы по </a:t>
            </a:r>
            <a:r>
              <a:rPr lang="en-US" dirty="0"/>
              <a:t>Java </a:t>
            </a:r>
            <a:r>
              <a:rPr lang="ru-RU" dirty="0"/>
              <a:t>и вопросы по </a:t>
            </a:r>
            <a:r>
              <a:rPr lang="en-US" dirty="0"/>
              <a:t>C#)</a:t>
            </a:r>
            <a:endParaRPr lang="ru-RU" dirty="0"/>
          </a:p>
          <a:p>
            <a:pPr lvl="1"/>
            <a:r>
              <a:rPr lang="ru-RU" dirty="0"/>
              <a:t>Когда </a:t>
            </a:r>
            <a:r>
              <a:rPr lang="ru-RU" dirty="0" smtClean="0"/>
              <a:t>экзаменационные </a:t>
            </a:r>
            <a:r>
              <a:rPr lang="ru-RU" dirty="0"/>
              <a:t>вопросы готовы, он может запустить экзамен, а также впоследствии отменить его в любой момент</a:t>
            </a:r>
          </a:p>
          <a:p>
            <a:pPr lvl="1"/>
            <a:r>
              <a:rPr lang="ru-RU" dirty="0"/>
              <a:t>Студент может сдать экзамен, только получив разрешения на старт работы от экзаменатора</a:t>
            </a:r>
          </a:p>
          <a:p>
            <a:pPr lvl="1"/>
            <a:r>
              <a:rPr lang="ru-RU" dirty="0"/>
              <a:t>Сдача экзамена включает в себя загрузку выполненной работы в систему</a:t>
            </a:r>
          </a:p>
          <a:p>
            <a:pPr lvl="1"/>
            <a:r>
              <a:rPr lang="ru-RU" dirty="0"/>
              <a:t>Студент может в любое время посмотреть результаты своих прошедших экзаменов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B268-ACA3-7D4D-AE73-F6C5960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7FEB-5403-8A44-958D-C13F2693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Диаграмма классов </a:t>
            </a:r>
            <a:r>
              <a:rPr lang="ru-RU" dirty="0"/>
              <a:t>описывает типы объектов системы и различного рода статические отношения, которые существуют между ними. На диаграммах классов отображаются также свойства классов, операции классов и ограничения, которые накладываются на связи между объектами</a:t>
            </a:r>
          </a:p>
        </p:txBody>
      </p:sp>
    </p:spTree>
    <p:extLst>
      <p:ext uri="{BB962C8B-B14F-4D97-AF65-F5344CB8AC3E}">
        <p14:creationId xmlns:p14="http://schemas.microsoft.com/office/powerpoint/2010/main" val="24751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D403-5CAD-2A4B-BB8E-15C7914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5E1B-113D-9948-81C0-4FC2911B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FA16-9CE4-9D45-AEFA-40B947F7E4B7}"/>
              </a:ext>
            </a:extLst>
          </p:cNvPr>
          <p:cNvSpPr/>
          <p:nvPr/>
        </p:nvSpPr>
        <p:spPr>
          <a:xfrm>
            <a:off x="8724568" y="191386"/>
            <a:ext cx="1528762" cy="121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73134-A583-6D4D-9F8F-2E2CBC3630DD}"/>
              </a:ext>
            </a:extLst>
          </p:cNvPr>
          <p:cNvSpPr/>
          <p:nvPr/>
        </p:nvSpPr>
        <p:spPr>
          <a:xfrm>
            <a:off x="1133146" y="6176962"/>
            <a:ext cx="1528762" cy="607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D065E-A6E5-5447-8EC1-05C6516EC0E2}"/>
              </a:ext>
            </a:extLst>
          </p:cNvPr>
          <p:cNvSpPr/>
          <p:nvPr/>
        </p:nvSpPr>
        <p:spPr>
          <a:xfrm>
            <a:off x="5331617" y="6123772"/>
            <a:ext cx="5169695" cy="607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D481C-F60F-FC42-B2E5-9ADDA0A8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32" y="0"/>
            <a:ext cx="6684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C6F5-A297-8540-8EED-477A586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1201-2308-374E-A7B8-A8017C71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 диаграмме класс изображается в виде прямоугольника, разделенного на три части: имя класса (на английском языке), его атрибуты и его операции. </a:t>
            </a:r>
          </a:p>
          <a:p>
            <a:r>
              <a:rPr lang="ru-RU" dirty="0"/>
              <a:t>В качестве классов часто выступают сущности, использованные при построении диаграммы сущность-связь</a:t>
            </a:r>
          </a:p>
        </p:txBody>
      </p:sp>
    </p:spTree>
    <p:extLst>
      <p:ext uri="{BB962C8B-B14F-4D97-AF65-F5344CB8AC3E}">
        <p14:creationId xmlns:p14="http://schemas.microsoft.com/office/powerpoint/2010/main" val="1992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F5E7-3482-EB48-BDDE-595B2A5A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F792-2A98-F24D-9DD2-04C5495B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Атрибут </a:t>
            </a:r>
            <a:r>
              <a:rPr lang="ru-RU" dirty="0"/>
              <a:t>описывает свойство в виде строки текста внутри прямоугольника класса</a:t>
            </a:r>
          </a:p>
          <a:p>
            <a:r>
              <a:rPr lang="ru-RU" dirty="0"/>
              <a:t>В зависимости от детализации диаграммы, синтаксис для атрибута может включать наименование, тип, значение по умолчанию и др.</a:t>
            </a:r>
          </a:p>
          <a:p>
            <a:pPr marL="0" indent="0">
              <a:buNone/>
            </a:pPr>
            <a:r>
              <a:rPr lang="en-US" b="1" i="1" dirty="0"/>
              <a:t>visibility name: type = </a:t>
            </a:r>
            <a:r>
              <a:rPr lang="en-US" b="1" i="1" dirty="0" err="1"/>
              <a:t>defaultValue</a:t>
            </a:r>
            <a:r>
              <a:rPr lang="en-US" i="1" dirty="0"/>
              <a:t>, 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EA17-6062-F14A-8FFF-FA301D6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9180A-6674-144C-84FA-AFD98C12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Метка </a:t>
            </a:r>
            <a:r>
              <a:rPr lang="ru-RU" b="1" dirty="0"/>
              <a:t>видимость </a:t>
            </a:r>
            <a:r>
              <a:rPr lang="ru-RU" dirty="0"/>
              <a:t>обозначает, относится ли атрибут к открытым (</a:t>
            </a:r>
            <a:r>
              <a:rPr lang="ru-RU" b="1" dirty="0"/>
              <a:t>+</a:t>
            </a:r>
            <a:r>
              <a:rPr lang="ru-RU" dirty="0"/>
              <a:t>) (</a:t>
            </a:r>
            <a:r>
              <a:rPr lang="en-US" dirty="0"/>
              <a:t>public)</a:t>
            </a:r>
            <a:r>
              <a:rPr lang="ru-RU" dirty="0"/>
              <a:t>, к закрытым (-) (</a:t>
            </a:r>
            <a:r>
              <a:rPr lang="en-US" dirty="0"/>
              <a:t>private) </a:t>
            </a:r>
            <a:r>
              <a:rPr lang="ru-RU" dirty="0"/>
              <a:t>или к защищенным (#) (</a:t>
            </a:r>
            <a:r>
              <a:rPr lang="en-US" dirty="0"/>
              <a:t>protected</a:t>
            </a:r>
            <a:r>
              <a:rPr lang="ru-RU" dirty="0"/>
              <a:t>)</a:t>
            </a:r>
            <a:endParaRPr lang="en-US" dirty="0"/>
          </a:p>
          <a:p>
            <a:r>
              <a:rPr lang="ru-RU" b="1" dirty="0"/>
              <a:t>Имя </a:t>
            </a:r>
            <a:r>
              <a:rPr lang="ru-RU" dirty="0"/>
              <a:t>атрибута – способ ссылки класса на атрибут – приблизительно соответствует имени поля в языке программирования</a:t>
            </a:r>
          </a:p>
          <a:p>
            <a:r>
              <a:rPr lang="ru-RU" b="1" dirty="0"/>
              <a:t>Тип </a:t>
            </a:r>
            <a:r>
              <a:rPr lang="ru-RU" dirty="0"/>
              <a:t>атрибута накладывает ограничение на вид объекта, </a:t>
            </a:r>
            <a:r>
              <a:rPr lang="ru-RU" dirty="0" err="1"/>
              <a:t>которыи</a:t>
            </a:r>
            <a:r>
              <a:rPr lang="ru-RU" dirty="0"/>
              <a:t>̆ может быть размещен в атрибуте. Можно считать его аналогом типа поля в языке программирования</a:t>
            </a:r>
          </a:p>
          <a:p>
            <a:r>
              <a:rPr lang="ru-RU" b="1" dirty="0"/>
              <a:t>Значение по умолчанию </a:t>
            </a:r>
            <a:r>
              <a:rPr lang="ru-RU" dirty="0"/>
              <a:t>представляет </a:t>
            </a:r>
            <a:r>
              <a:rPr lang="ru-RU" dirty="0" err="1"/>
              <a:t>собои</a:t>
            </a:r>
            <a:r>
              <a:rPr lang="ru-RU" dirty="0"/>
              <a:t>̆ значение для вновь создаваемых объектов, если атрибут не определен в процессе создания</a:t>
            </a:r>
          </a:p>
        </p:txBody>
      </p:sp>
    </p:spTree>
    <p:extLst>
      <p:ext uri="{BB962C8B-B14F-4D97-AF65-F5344CB8AC3E}">
        <p14:creationId xmlns:p14="http://schemas.microsoft.com/office/powerpoint/2010/main" val="14806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EA8D-7714-6A4B-A3B6-07C463DD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FC90-FCC0-DD49-B755-B0D5C8C3A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Операции </a:t>
            </a:r>
            <a:r>
              <a:rPr lang="ru-RU" dirty="0"/>
              <a:t>(</a:t>
            </a:r>
            <a:r>
              <a:rPr lang="en-US" dirty="0"/>
              <a:t>operations) </a:t>
            </a:r>
            <a:r>
              <a:rPr lang="ru-RU" dirty="0"/>
              <a:t>представляют </a:t>
            </a:r>
            <a:r>
              <a:rPr lang="ru-RU" dirty="0" err="1"/>
              <a:t>собои</a:t>
            </a:r>
            <a:r>
              <a:rPr lang="ru-RU" dirty="0"/>
              <a:t>̆ </a:t>
            </a:r>
            <a:r>
              <a:rPr lang="ru-RU" dirty="0" err="1"/>
              <a:t>действия</a:t>
            </a:r>
            <a:r>
              <a:rPr lang="ru-RU" dirty="0"/>
              <a:t>, реализуемые некоторым классом. </a:t>
            </a:r>
          </a:p>
          <a:p>
            <a:r>
              <a:rPr lang="ru-RU" dirty="0"/>
              <a:t>Существует очевидное соответствие между операциями и методами класса. </a:t>
            </a:r>
          </a:p>
          <a:p>
            <a:r>
              <a:rPr lang="ru-RU" dirty="0"/>
              <a:t>Обычно можно не показывать такие операции, которые просто манипулируют </a:t>
            </a:r>
            <a:r>
              <a:rPr lang="ru-RU" dirty="0" err="1"/>
              <a:t>свойствами</a:t>
            </a:r>
            <a:r>
              <a:rPr lang="ru-RU" dirty="0"/>
              <a:t>, поскольку они и так подразумеваются.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F5B73-BDE6-9E4B-9F68-A931BF02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20" y="4962398"/>
            <a:ext cx="3768159" cy="159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8FD1-B99F-1D4E-AEFA-1428F1EB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6D6C-1768-AA4F-8D34-A54895B2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/>
              <a:t>Полныи</a:t>
            </a:r>
            <a:r>
              <a:rPr lang="ru-RU" dirty="0"/>
              <a:t>̆ синтаксис операций в языке </a:t>
            </a:r>
            <a:r>
              <a:rPr lang="en-US" dirty="0"/>
              <a:t>UML </a:t>
            </a:r>
            <a:r>
              <a:rPr lang="ru-RU" dirty="0"/>
              <a:t>выглядит следующим образом: </a:t>
            </a:r>
          </a:p>
          <a:p>
            <a:pPr marL="0" indent="0">
              <a:buNone/>
            </a:pPr>
            <a:r>
              <a:rPr lang="en-US" b="1" i="1" dirty="0"/>
              <a:t>visibility name (parameter-list) : return-type-expression {property-string}</a:t>
            </a:r>
          </a:p>
          <a:p>
            <a:pPr marL="0" indent="0">
              <a:buNone/>
            </a:pPr>
            <a:r>
              <a:rPr lang="ru-RU" dirty="0"/>
              <a:t>, где</a:t>
            </a:r>
            <a:endParaRPr lang="en-US" dirty="0"/>
          </a:p>
          <a:p>
            <a:r>
              <a:rPr lang="ru-RU" dirty="0"/>
              <a:t>Метка </a:t>
            </a:r>
            <a:r>
              <a:rPr lang="ru-RU" b="1" dirty="0"/>
              <a:t>видимости </a:t>
            </a:r>
            <a:r>
              <a:rPr lang="ru-RU" dirty="0"/>
              <a:t>обозначает, относится ли операция к открытым (</a:t>
            </a:r>
            <a:r>
              <a:rPr lang="ru-RU" b="1" dirty="0"/>
              <a:t>+</a:t>
            </a:r>
            <a:r>
              <a:rPr lang="ru-RU" dirty="0"/>
              <a:t>) (</a:t>
            </a:r>
            <a:r>
              <a:rPr lang="en-US" dirty="0"/>
              <a:t>public)</a:t>
            </a:r>
            <a:r>
              <a:rPr lang="ru-RU" dirty="0"/>
              <a:t>, к закрытым (-) (</a:t>
            </a:r>
            <a:r>
              <a:rPr lang="en-US" dirty="0"/>
              <a:t>private) </a:t>
            </a:r>
            <a:r>
              <a:rPr lang="ru-RU" dirty="0"/>
              <a:t>или защищенным (</a:t>
            </a:r>
            <a:r>
              <a:rPr lang="en-US" dirty="0"/>
              <a:t>#</a:t>
            </a:r>
            <a:r>
              <a:rPr lang="ru-RU" dirty="0"/>
              <a:t>)</a:t>
            </a:r>
            <a:r>
              <a:rPr lang="en-US" dirty="0"/>
              <a:t> (protected)</a:t>
            </a:r>
            <a:endParaRPr lang="ru-RU" dirty="0"/>
          </a:p>
          <a:p>
            <a:r>
              <a:rPr lang="ru-RU" b="1" dirty="0"/>
              <a:t>Имя</a:t>
            </a:r>
            <a:r>
              <a:rPr lang="ru-RU" dirty="0"/>
              <a:t> – это строка. </a:t>
            </a:r>
          </a:p>
          <a:p>
            <a:r>
              <a:rPr lang="ru-RU" b="1" dirty="0"/>
              <a:t>Список параметров </a:t>
            </a:r>
            <a:r>
              <a:rPr lang="ru-RU" dirty="0"/>
              <a:t>– список параметров операции (через запятую). </a:t>
            </a:r>
          </a:p>
          <a:p>
            <a:r>
              <a:rPr lang="ru-RU" b="1" dirty="0" err="1"/>
              <a:t>Возвращаемыи</a:t>
            </a:r>
            <a:r>
              <a:rPr lang="ru-RU" b="1" dirty="0"/>
              <a:t>̆ тип </a:t>
            </a:r>
            <a:r>
              <a:rPr lang="ru-RU" dirty="0"/>
              <a:t>– тип возвращаемого значения, если таковое есть. </a:t>
            </a:r>
          </a:p>
          <a:p>
            <a:r>
              <a:rPr lang="ru-RU" b="1" dirty="0"/>
              <a:t>Строка </a:t>
            </a:r>
            <a:r>
              <a:rPr lang="ru-RU" b="1" dirty="0" err="1"/>
              <a:t>свойств</a:t>
            </a:r>
            <a:r>
              <a:rPr lang="ru-RU" b="1" dirty="0"/>
              <a:t> </a:t>
            </a:r>
            <a:r>
              <a:rPr lang="ru-RU" dirty="0"/>
              <a:t>– значения </a:t>
            </a:r>
            <a:r>
              <a:rPr lang="ru-RU" dirty="0" err="1"/>
              <a:t>свойств</a:t>
            </a:r>
            <a:r>
              <a:rPr lang="ru-RU" dirty="0"/>
              <a:t>, которые применяются к </a:t>
            </a:r>
            <a:r>
              <a:rPr lang="ru-RU" dirty="0" err="1"/>
              <a:t>даннои</a:t>
            </a:r>
            <a:r>
              <a:rPr lang="ru-RU" dirty="0"/>
              <a:t>̆ операции. </a:t>
            </a:r>
            <a:endParaRPr lang="en-US" dirty="0"/>
          </a:p>
          <a:p>
            <a:endParaRPr lang="ru-RU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0B475-125B-954F-B488-4AA8D6FC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62" y="5791391"/>
            <a:ext cx="3882542" cy="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A8C1-41C2-7A45-AFC3-92E9E1F3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Ассоциации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E24A-A058-F74B-89B4-1D7E4A02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Ассоциация </a:t>
            </a:r>
            <a:r>
              <a:rPr lang="ru-RU" dirty="0"/>
              <a:t>– это отношение (непрерывная линия) между двумя классами </a:t>
            </a:r>
            <a:r>
              <a:rPr lang="en-US" dirty="0"/>
              <a:t>(</a:t>
            </a:r>
            <a:r>
              <a:rPr lang="ru-RU" dirty="0"/>
              <a:t>например, человек работает в компании; компания имеет несколько офисов)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6C03-A0E4-614B-B8DD-0B75DF53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krobat ExtraBold" panose="00000900000000000000" pitchFamily="50" charset="-52"/>
              </a:rPr>
              <a:t>UML(Unified Modeling Language)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F207-886C-CC4A-9867-18FD0145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Цель </a:t>
            </a:r>
            <a:r>
              <a:rPr lang="en-US" dirty="0">
                <a:latin typeface="Akrobat ExtraBold" panose="00000900000000000000" pitchFamily="50" charset="-52"/>
              </a:rPr>
              <a:t>UML</a:t>
            </a:r>
            <a:r>
              <a:rPr lang="ru-RU" dirty="0">
                <a:latin typeface="Akrobat ExtraBold" panose="00000900000000000000" pitchFamily="50" charset="-52"/>
              </a:rPr>
              <a:t> – проектирование, документирование, визуальное описание основных компонентов проекта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Диаграмма – визуальное описание процесса, классов, взаимодействия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На каждый процесс – своя диаграмма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Хранение важной информации в эл. виде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Не язык программирования (но можно генерировать код)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Дополняет ТЗ</a:t>
            </a:r>
          </a:p>
          <a:p>
            <a:pPr algn="just">
              <a:lnSpc>
                <a:spcPct val="100000"/>
              </a:lnSpc>
            </a:pPr>
            <a:r>
              <a:rPr lang="ru-RU" dirty="0">
                <a:latin typeface="Akrobat ExtraBold" panose="00000900000000000000" pitchFamily="50" charset="-52"/>
              </a:rPr>
              <a:t>Видение процесса «сверху»</a:t>
            </a:r>
          </a:p>
        </p:txBody>
      </p:sp>
    </p:spTree>
    <p:extLst>
      <p:ext uri="{BB962C8B-B14F-4D97-AF65-F5344CB8AC3E}">
        <p14:creationId xmlns:p14="http://schemas.microsoft.com/office/powerpoint/2010/main" val="7081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7206-A342-FB41-A658-C5814D00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Ассоциации  - Кратность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F81A-0A5D-AD47-B489-439233A8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Кратность </a:t>
            </a:r>
            <a:r>
              <a:rPr lang="ru-RU" dirty="0" err="1"/>
              <a:t>свойства</a:t>
            </a:r>
            <a:r>
              <a:rPr lang="ru-RU" dirty="0"/>
              <a:t> обозначает количество объектов, которые могут заполнять данное </a:t>
            </a:r>
            <a:r>
              <a:rPr lang="ru-RU" dirty="0" err="1"/>
              <a:t>свойство</a:t>
            </a:r>
            <a:r>
              <a:rPr lang="ru-RU" dirty="0"/>
              <a:t>. Чаще всего встречаются следующие кратности: </a:t>
            </a:r>
          </a:p>
          <a:p>
            <a:r>
              <a:rPr lang="ru-RU" dirty="0"/>
              <a:t>1 (Заказ может представить только один клиент.) </a:t>
            </a:r>
          </a:p>
          <a:p>
            <a:r>
              <a:rPr lang="ru-RU" dirty="0"/>
              <a:t>0..1 (</a:t>
            </a:r>
            <a:r>
              <a:rPr lang="ru-RU" dirty="0" err="1"/>
              <a:t>Корпоративныи</a:t>
            </a:r>
            <a:r>
              <a:rPr lang="ru-RU" dirty="0"/>
              <a:t>̆ клиент может иметь, а может и не иметь единственного торгового представителя.) </a:t>
            </a:r>
          </a:p>
          <a:p>
            <a:r>
              <a:rPr lang="ru-RU" dirty="0"/>
              <a:t>* (Клиент не обязан размещать заказ, и количество заказов не ограничено. Он может разместить ноль или более заказов.) </a:t>
            </a:r>
          </a:p>
        </p:txBody>
      </p:sp>
    </p:spTree>
    <p:extLst>
      <p:ext uri="{BB962C8B-B14F-4D97-AF65-F5344CB8AC3E}">
        <p14:creationId xmlns:p14="http://schemas.microsoft.com/office/powerpoint/2010/main" val="39734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5DD0-E789-3F4F-9EBE-36D6094B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4106A-733C-BF47-802B-19B8DC102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Типичныи</a:t>
            </a:r>
            <a:r>
              <a:rPr lang="ru-RU" dirty="0"/>
              <a:t>̆ пример </a:t>
            </a:r>
            <a:r>
              <a:rPr lang="ru-RU" b="1" dirty="0"/>
              <a:t>обобщения </a:t>
            </a:r>
            <a:r>
              <a:rPr lang="ru-RU" dirty="0"/>
              <a:t>(</a:t>
            </a:r>
            <a:r>
              <a:rPr lang="en-US" dirty="0"/>
              <a:t>generalization) </a:t>
            </a:r>
            <a:r>
              <a:rPr lang="ru-RU" dirty="0"/>
              <a:t>включает индивидуального и корпоративного клиентов </a:t>
            </a:r>
            <a:r>
              <a:rPr lang="ru-RU" dirty="0" err="1"/>
              <a:t>некоторои</a:t>
            </a:r>
            <a:r>
              <a:rPr lang="ru-RU" dirty="0"/>
              <a:t>̆ бизнес-системы. Несмотря на определенные различия, у них много общего. Одинаковые </a:t>
            </a:r>
            <a:r>
              <a:rPr lang="ru-RU" dirty="0" err="1"/>
              <a:t>свойства</a:t>
            </a:r>
            <a:r>
              <a:rPr lang="ru-RU" dirty="0"/>
              <a:t> можно поместить в </a:t>
            </a:r>
            <a:r>
              <a:rPr lang="ru-RU" dirty="0" err="1"/>
              <a:t>базовыи</a:t>
            </a:r>
            <a:r>
              <a:rPr lang="ru-RU" dirty="0"/>
              <a:t>̆ класс </a:t>
            </a:r>
            <a:r>
              <a:rPr lang="en-US" b="1" dirty="0"/>
              <a:t>Customer </a:t>
            </a:r>
            <a:r>
              <a:rPr lang="en-US" dirty="0"/>
              <a:t>(</a:t>
            </a:r>
            <a:r>
              <a:rPr lang="ru-RU" dirty="0"/>
              <a:t>Клиент, </a:t>
            </a:r>
            <a:r>
              <a:rPr lang="ru-RU" dirty="0" err="1"/>
              <a:t>супертип</a:t>
            </a:r>
            <a:r>
              <a:rPr lang="ru-RU" dirty="0"/>
              <a:t>), при этом класс </a:t>
            </a:r>
            <a:r>
              <a:rPr lang="en-US" b="1" dirty="0"/>
              <a:t>Personal Customer </a:t>
            </a:r>
            <a:r>
              <a:rPr lang="en-US" dirty="0"/>
              <a:t>(</a:t>
            </a:r>
            <a:r>
              <a:rPr lang="ru-RU" dirty="0" err="1"/>
              <a:t>Индивидуальныи</a:t>
            </a:r>
            <a:r>
              <a:rPr lang="ru-RU" dirty="0"/>
              <a:t>̆ клиент) и класс </a:t>
            </a:r>
            <a:r>
              <a:rPr lang="en-US" b="1" dirty="0"/>
              <a:t>Corporate Customer </a:t>
            </a:r>
            <a:r>
              <a:rPr lang="en-US" dirty="0"/>
              <a:t>(</a:t>
            </a:r>
            <a:r>
              <a:rPr lang="ru-RU" dirty="0" err="1"/>
              <a:t>Корпоративныи</a:t>
            </a:r>
            <a:r>
              <a:rPr lang="ru-RU" dirty="0"/>
              <a:t>̆ клиент) будут выступать как подтипы. </a:t>
            </a:r>
          </a:p>
          <a:p>
            <a:r>
              <a:rPr lang="ru-RU" dirty="0" err="1"/>
              <a:t>Корпоративныи</a:t>
            </a:r>
            <a:r>
              <a:rPr lang="ru-RU" dirty="0"/>
              <a:t>̆ клиент представляет </a:t>
            </a:r>
            <a:r>
              <a:rPr lang="ru-RU" dirty="0" err="1"/>
              <a:t>собои</a:t>
            </a:r>
            <a:r>
              <a:rPr lang="ru-RU" dirty="0"/>
              <a:t>̆ частную разновидность класса Клиент. Основная идея заключается в следующем: все, что нам известно о классе Клиент (ассоциации, атрибуты, операции), справедливо также и для класса </a:t>
            </a:r>
            <a:r>
              <a:rPr lang="ru-RU" dirty="0" err="1"/>
              <a:t>Корпоративныи</a:t>
            </a:r>
            <a:r>
              <a:rPr lang="ru-RU" dirty="0"/>
              <a:t>̆ клиент. </a:t>
            </a:r>
          </a:p>
          <a:p>
            <a:r>
              <a:rPr lang="ru-RU" dirty="0"/>
              <a:t>Вследствие полиморфизма </a:t>
            </a:r>
            <a:r>
              <a:rPr lang="ru-RU" dirty="0" err="1"/>
              <a:t>Корпоративныи</a:t>
            </a:r>
            <a:r>
              <a:rPr lang="ru-RU" dirty="0"/>
              <a:t>̆ клиент может реагировать на определенные команды не так, как </a:t>
            </a:r>
            <a:r>
              <a:rPr lang="ru-RU" dirty="0" err="1"/>
              <a:t>другои</a:t>
            </a:r>
            <a:r>
              <a:rPr lang="ru-RU" dirty="0"/>
              <a:t>̆ Клиент, но </a:t>
            </a:r>
            <a:r>
              <a:rPr lang="ru-RU" dirty="0" err="1"/>
              <a:t>вызывающии</a:t>
            </a:r>
            <a:r>
              <a:rPr lang="ru-RU" dirty="0"/>
              <a:t>̆ не должен беспокоиться об этом отличии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7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CCF3-2C98-B54A-AB74-9C43C380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 и композиция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3BAD4-08E6-A543-B78F-A536A2B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Рассмотрим два частных случая ассоциации - </a:t>
            </a:r>
            <a:r>
              <a:rPr lang="ru-RU" b="1" dirty="0"/>
              <a:t>агрегацию и композицию</a:t>
            </a:r>
            <a:r>
              <a:rPr lang="ru-RU" dirty="0"/>
              <a:t>, которые представляют собой отношения типа “часть-целое”.</a:t>
            </a:r>
          </a:p>
          <a:p>
            <a:r>
              <a:rPr lang="ru-RU" b="1" dirty="0"/>
              <a:t>Агрегация </a:t>
            </a:r>
            <a:r>
              <a:rPr lang="ru-RU" dirty="0"/>
              <a:t>(</a:t>
            </a:r>
            <a:r>
              <a:rPr lang="en-US" dirty="0"/>
              <a:t>aggregation) – </a:t>
            </a:r>
            <a:r>
              <a:rPr lang="ru-RU" dirty="0"/>
              <a:t>это отношение типа «часть целого». Точно так же можно сказать, что двигатель и колеса представляют </a:t>
            </a:r>
            <a:r>
              <a:rPr lang="ru-RU" dirty="0" err="1"/>
              <a:t>собои</a:t>
            </a:r>
            <a:r>
              <a:rPr lang="ru-RU" dirty="0"/>
              <a:t>̆ части автомобиля</a:t>
            </a:r>
          </a:p>
          <a:p>
            <a:r>
              <a:rPr lang="ru-RU" b="1" dirty="0"/>
              <a:t>Композиция</a:t>
            </a:r>
            <a:r>
              <a:rPr lang="ru-RU" dirty="0"/>
              <a:t> (</a:t>
            </a:r>
            <a:r>
              <a:rPr lang="en-US" dirty="0"/>
              <a:t>composition) </a:t>
            </a:r>
            <a:r>
              <a:rPr lang="ru-RU" dirty="0"/>
              <a:t>– более строгий вариант агрегации с четко выраженными отношениями владения и совпадением времени жизни частей и целого. Композиция имеет жёсткую зависимость времени существования экземпляров класса контейнера и экземпляров содержащихся классов. Если контейнер будет уничтожен, то всё его содержимое будет также уничтожено (если удаляется многоугольник (</a:t>
            </a:r>
            <a:r>
              <a:rPr lang="en-US" dirty="0"/>
              <a:t>Polygon), </a:t>
            </a:r>
            <a:r>
              <a:rPr lang="ru-RU" dirty="0"/>
              <a:t>то автоматически должны удалиться все точки (</a:t>
            </a:r>
            <a:r>
              <a:rPr lang="en-US" dirty="0"/>
              <a:t>Points), </a:t>
            </a:r>
            <a:r>
              <a:rPr lang="ru-RU" dirty="0"/>
              <a:t>которыми он владеет.)</a:t>
            </a:r>
          </a:p>
          <a:p>
            <a:r>
              <a:rPr lang="ru-RU" dirty="0"/>
              <a:t>Обычно считается, что любое удаление целого </a:t>
            </a:r>
            <a:r>
              <a:rPr lang="ru-RU" dirty="0" err="1"/>
              <a:t>каскадно</a:t>
            </a:r>
            <a:r>
              <a:rPr lang="ru-RU" dirty="0"/>
              <a:t> к частям (каскадное удаление).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2678B-DCE3-ED4C-B493-3F594645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01" y="792957"/>
            <a:ext cx="47625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90857-A4DE-7C43-8DC7-B48E3CE9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01" y="5867400"/>
            <a:ext cx="6680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ge104image39894336">
            <a:extLst>
              <a:ext uri="{FF2B5EF4-FFF2-40B4-BE49-F238E27FC236}">
                <a16:creationId xmlns:a16="http://schemas.microsoft.com/office/drawing/2014/main" id="{0D1ACE64-1426-6745-B595-B0905603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87477"/>
            <a:ext cx="7543801" cy="677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7C7AF-C4E7-C045-A8CA-AFF3B7FBD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BD4D-2A1A-904D-A230-4A670728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825625"/>
            <a:ext cx="5057775" cy="4718050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 err="1"/>
              <a:t>Абстрактныи</a:t>
            </a:r>
            <a:r>
              <a:rPr lang="ru-RU" b="1" dirty="0"/>
              <a:t>̆ класс </a:t>
            </a:r>
            <a:r>
              <a:rPr lang="ru-RU" dirty="0"/>
              <a:t>(</a:t>
            </a:r>
            <a:r>
              <a:rPr lang="en-US" dirty="0"/>
              <a:t>abstract class) – </a:t>
            </a:r>
            <a:r>
              <a:rPr lang="ru-RU" dirty="0"/>
              <a:t>это класс, </a:t>
            </a:r>
            <a:r>
              <a:rPr lang="ru-RU" dirty="0" err="1"/>
              <a:t>которыи</a:t>
            </a:r>
            <a:r>
              <a:rPr lang="ru-RU" dirty="0"/>
              <a:t>̆ нельзя реализовать непосредственно. Вместо этого создается экземпляр подкласса. </a:t>
            </a:r>
          </a:p>
          <a:p>
            <a:r>
              <a:rPr lang="ru-RU" dirty="0"/>
              <a:t>Обычно </a:t>
            </a:r>
            <a:r>
              <a:rPr lang="ru-RU" dirty="0" err="1"/>
              <a:t>абстрактныи</a:t>
            </a:r>
            <a:r>
              <a:rPr lang="ru-RU" dirty="0"/>
              <a:t>̆ класс имеет одну или более абстрактных операций.</a:t>
            </a:r>
          </a:p>
          <a:p>
            <a:r>
              <a:rPr lang="ru-RU" dirty="0"/>
              <a:t>У </a:t>
            </a:r>
            <a:r>
              <a:rPr lang="ru-RU" b="1" dirty="0" err="1"/>
              <a:t>абстрактнои</a:t>
            </a:r>
            <a:r>
              <a:rPr lang="ru-RU" b="1" dirty="0"/>
              <a:t>̆ операции </a:t>
            </a:r>
            <a:r>
              <a:rPr lang="ru-RU" dirty="0"/>
              <a:t>(</a:t>
            </a:r>
            <a:r>
              <a:rPr lang="en-US" dirty="0"/>
              <a:t>abstract operation) </a:t>
            </a:r>
            <a:r>
              <a:rPr lang="ru-RU" dirty="0"/>
              <a:t>нет реализации; это чистое объявление, которое клиенты могут привязать к абстрактному классу.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2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07A5-0241-404B-9CCD-0AA8D842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A126-2EB8-7545-9EF8-F2F9EF40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812" cy="4389438"/>
          </a:xfrm>
        </p:spPr>
        <p:txBody>
          <a:bodyPr>
            <a:normAutofit fontScale="92500"/>
          </a:bodyPr>
          <a:lstStyle/>
          <a:p>
            <a:r>
              <a:rPr lang="ru-RU" dirty="0" err="1"/>
              <a:t>Интерфейс</a:t>
            </a:r>
            <a:r>
              <a:rPr lang="ru-RU" dirty="0"/>
              <a:t> – это класс, не </a:t>
            </a:r>
            <a:r>
              <a:rPr lang="ru-RU" dirty="0" err="1"/>
              <a:t>имеющии</a:t>
            </a:r>
            <a:r>
              <a:rPr lang="ru-RU" dirty="0"/>
              <a:t>̆ реализации, то есть вся его функциональность абстрактна. </a:t>
            </a:r>
          </a:p>
          <a:p>
            <a:r>
              <a:rPr lang="ru-RU" dirty="0" err="1"/>
              <a:t>Интерфейсы</a:t>
            </a:r>
            <a:r>
              <a:rPr lang="ru-RU" dirty="0"/>
              <a:t> прямо соответствуют </a:t>
            </a:r>
            <a:r>
              <a:rPr lang="ru-RU" dirty="0" err="1"/>
              <a:t>интерфейсам</a:t>
            </a:r>
            <a:r>
              <a:rPr lang="ru-RU" dirty="0"/>
              <a:t> в </a:t>
            </a:r>
            <a:r>
              <a:rPr lang="en-US" dirty="0"/>
              <a:t>C# </a:t>
            </a:r>
            <a:r>
              <a:rPr lang="ru-RU" dirty="0"/>
              <a:t>и </a:t>
            </a:r>
            <a:r>
              <a:rPr lang="en-US" dirty="0"/>
              <a:t>Java </a:t>
            </a:r>
            <a:r>
              <a:rPr lang="ru-RU" dirty="0"/>
              <a:t>и являются </a:t>
            </a:r>
            <a:r>
              <a:rPr lang="ru-RU" dirty="0" err="1"/>
              <a:t>общеи</a:t>
            </a:r>
            <a:r>
              <a:rPr lang="ru-RU" dirty="0"/>
              <a:t>̆ </a:t>
            </a:r>
            <a:r>
              <a:rPr lang="ru-RU" dirty="0" err="1"/>
              <a:t>идиомои</a:t>
            </a:r>
            <a:r>
              <a:rPr lang="ru-RU" dirty="0"/>
              <a:t>̆ в других типизированных языках. </a:t>
            </a:r>
          </a:p>
          <a:p>
            <a:r>
              <a:rPr lang="ru-RU" dirty="0" err="1"/>
              <a:t>Интерфейс</a:t>
            </a:r>
            <a:r>
              <a:rPr lang="ru-RU" dirty="0"/>
              <a:t> обозначается ключевым словом </a:t>
            </a:r>
            <a:r>
              <a:rPr lang="ru-RU" b="1" dirty="0"/>
              <a:t>«</a:t>
            </a:r>
            <a:r>
              <a:rPr lang="en-US" b="1" dirty="0"/>
              <a:t>interface»</a:t>
            </a:r>
            <a:r>
              <a:rPr lang="en-US" dirty="0"/>
              <a:t>. 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BEF2-41F0-A348-AFAF-BEC8C3092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7" t="2583" r="16610" b="2507"/>
          <a:stretch/>
        </p:blipFill>
        <p:spPr>
          <a:xfrm>
            <a:off x="5815012" y="1105678"/>
            <a:ext cx="6096001" cy="47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7D82-5F38-874D-813F-C337382E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Перечисления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9837-4500-1A4E-8A59-F84E3211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Перечисления используются для представления фиксированного набора значений, у которых нет других </a:t>
            </a:r>
            <a:r>
              <a:rPr lang="ru-RU" dirty="0" err="1"/>
              <a:t>свойств</a:t>
            </a:r>
            <a:r>
              <a:rPr lang="ru-RU" dirty="0"/>
              <a:t> кроме их символических значений. </a:t>
            </a:r>
          </a:p>
          <a:p>
            <a:r>
              <a:rPr lang="ru-RU" dirty="0"/>
              <a:t>Они изображаются в виде класса с ключевым словом </a:t>
            </a:r>
            <a:r>
              <a:rPr lang="ru-RU" b="1" dirty="0"/>
              <a:t>«</a:t>
            </a:r>
            <a:r>
              <a:rPr lang="en-US" b="1" dirty="0"/>
              <a:t>enumeration»</a:t>
            </a:r>
            <a:r>
              <a:rPr lang="en-US" dirty="0"/>
              <a:t>. 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964B-FEF4-A448-9D7E-AF7BD084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19" y="3533276"/>
            <a:ext cx="2896362" cy="2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94E8-6AE7-BB4A-A485-24A0AD0C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1993-14B6-2D43-A34A-4B3A2DC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Создать диаграмму классов для системы заказов.</a:t>
            </a:r>
          </a:p>
          <a:p>
            <a:r>
              <a:rPr lang="ru-RU" dirty="0"/>
              <a:t>Описание системы:</a:t>
            </a:r>
          </a:p>
          <a:p>
            <a:pPr lvl="1"/>
            <a:r>
              <a:rPr lang="ru-RU" dirty="0"/>
              <a:t>Клиент (с информацией об имени, адресе доставки и его активности) может создать заказ</a:t>
            </a:r>
          </a:p>
          <a:p>
            <a:pPr lvl="1"/>
            <a:r>
              <a:rPr lang="ru-RU" dirty="0"/>
              <a:t>Заказ включает в себя несколько товаров (с информацией о весе, стоимости и подробным описанием) с указанием количества и налоговой ставки</a:t>
            </a:r>
          </a:p>
          <a:p>
            <a:pPr lvl="1"/>
            <a:r>
              <a:rPr lang="ru-RU" dirty="0"/>
              <a:t>Для заказа необходимо иметь возможность посчитать общий вес и сумму</a:t>
            </a:r>
          </a:p>
          <a:p>
            <a:pPr lvl="1"/>
            <a:r>
              <a:rPr lang="ru-RU" dirty="0"/>
              <a:t>Оплата заказа может быть произведена несколькими способами: кредитной картой, наличными, чеком или банковским переводом</a:t>
            </a:r>
          </a:p>
          <a:p>
            <a:pPr lvl="1"/>
            <a:r>
              <a:rPr lang="ru-RU" dirty="0"/>
              <a:t>Статус заказа может принимать одно из четырех значений: Создан, Собран, Доставлен, Оплачен</a:t>
            </a:r>
          </a:p>
        </p:txBody>
      </p:sp>
    </p:spTree>
    <p:extLst>
      <p:ext uri="{BB962C8B-B14F-4D97-AF65-F5344CB8AC3E}">
        <p14:creationId xmlns:p14="http://schemas.microsoft.com/office/powerpoint/2010/main" val="11875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FE5E-D5C3-C445-ABAA-1F3121FF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Диаграммы последовательностей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B4DF-B1F1-BA4C-883F-4C7DBE200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4805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Диаграммы последовательности следует применять тогда, когда требуется посмотреть на поведение нескольких объектов в рамках одного прецедента. </a:t>
            </a:r>
            <a:endParaRPr lang="en-US" dirty="0"/>
          </a:p>
          <a:p>
            <a:r>
              <a:rPr lang="ru-RU" dirty="0"/>
              <a:t>Диаграммы последовательности хороши для представления </a:t>
            </a:r>
            <a:r>
              <a:rPr lang="ru-RU" dirty="0" err="1"/>
              <a:t>взаимодействия</a:t>
            </a:r>
            <a:r>
              <a:rPr lang="ru-RU" dirty="0"/>
              <a:t> объектов, но не очень подходят для точного определения поведения. </a:t>
            </a:r>
            <a:endParaRPr lang="en-US" dirty="0"/>
          </a:p>
          <a:p>
            <a:r>
              <a:rPr lang="ru-RU" dirty="0"/>
              <a:t>На диаграмме показаны экземпляры объектов и сообщения, которыми обмениваются объекты в рамках одного прецедента (</a:t>
            </a:r>
            <a:r>
              <a:rPr lang="en-US" dirty="0"/>
              <a:t>use case).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8F09-815F-784F-B637-DF4B1F83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507" y="1916556"/>
            <a:ext cx="4299493" cy="42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8A84-49B6-8E45-BEE0-A33D0EFB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Линия жизни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427F-B033-544E-94FE-3F078DC5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Диаграммы последовательности показывают </a:t>
            </a:r>
            <a:r>
              <a:rPr lang="ru-RU" dirty="0" err="1"/>
              <a:t>взаимодействие</a:t>
            </a:r>
            <a:r>
              <a:rPr lang="ru-RU" dirty="0"/>
              <a:t>, представляя каждого участника вместе с его </a:t>
            </a:r>
            <a:r>
              <a:rPr lang="ru-RU" dirty="0" err="1"/>
              <a:t>линиеи</a:t>
            </a:r>
            <a:r>
              <a:rPr lang="ru-RU" dirty="0"/>
              <a:t>̆ жизни (</a:t>
            </a:r>
            <a:r>
              <a:rPr lang="en-US" dirty="0"/>
              <a:t>lifeline), </a:t>
            </a:r>
            <a:r>
              <a:rPr lang="ru-RU" dirty="0"/>
              <a:t>которая идет вертикально вниз и упорядочивает сообщения на странице. </a:t>
            </a:r>
            <a:endParaRPr lang="en-US" dirty="0"/>
          </a:p>
          <a:p>
            <a:r>
              <a:rPr lang="ru-RU" dirty="0"/>
              <a:t>Сообщения также следует читать сверху вниз.</a:t>
            </a:r>
          </a:p>
          <a:p>
            <a:r>
              <a:rPr lang="ru-RU" dirty="0"/>
              <a:t>Объекты подписываются в формате «</a:t>
            </a:r>
            <a:r>
              <a:rPr lang="ru-RU" dirty="0" err="1"/>
              <a:t>объект:класс</a:t>
            </a:r>
            <a:r>
              <a:rPr lang="ru-RU" dirty="0"/>
              <a:t>» и могут изображаться как в виде обычных прямоугольников, так и с использованием дополнительных обозначений, например, элемента Актер.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05EC7-53E0-E347-B97F-41DEA6D0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01" y="482082"/>
            <a:ext cx="7034479" cy="7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1476-4B38-5B4B-8AFD-986BA8A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Сообщения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5B6EB-2053-5348-8726-BE80675B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Сообщения отражают взаимодействие (в том числе вызов функций) и изображаются горизонтальными стрелками, концы которых располагаются на линиях жизни. </a:t>
            </a:r>
          </a:p>
          <a:p>
            <a:r>
              <a:rPr lang="ru-RU" dirty="0"/>
              <a:t>Стрелки направлены от отправителя к адресату и упорядочены по времени с помощью линии жизни.</a:t>
            </a:r>
          </a:p>
          <a:p>
            <a:r>
              <a:rPr lang="ru-RU" dirty="0"/>
              <a:t>Также объекту может приходить ответ на сообщение, или </a:t>
            </a:r>
            <a:r>
              <a:rPr lang="en-US" dirty="0"/>
              <a:t>Return Message, </a:t>
            </a:r>
            <a:r>
              <a:rPr lang="ru-RU" dirty="0"/>
              <a:t>указывающий на завершение обработки предыдущего сообщения и его результат.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B5B5D-56DF-1346-8367-529CE84E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413" y="365125"/>
            <a:ext cx="2959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3297-7551-124F-80F3-1EB4D4C1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krobat ExtraBold" panose="00000900000000000000" pitchFamily="50" charset="-52"/>
              </a:rPr>
              <a:t>Кто может использовать </a:t>
            </a:r>
            <a:r>
              <a:rPr lang="en-US" dirty="0">
                <a:latin typeface="Akrobat ExtraBold" panose="00000900000000000000" pitchFamily="50" charset="-52"/>
              </a:rPr>
              <a:t>UML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1F11-7D5E-A54C-85FE-F3C7C5B7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krobat ExtraBold" panose="00000900000000000000" pitchFamily="50" charset="-52"/>
              </a:rPr>
              <a:t>Заказчик </a:t>
            </a:r>
            <a:r>
              <a:rPr lang="ru-RU" dirty="0">
                <a:latin typeface="Akrobat ExtraBold" panose="00000900000000000000" pitchFamily="50" charset="-52"/>
              </a:rPr>
              <a:t>– общие задачи и цели проекта</a:t>
            </a:r>
          </a:p>
          <a:p>
            <a:pPr marL="0" indent="0">
              <a:buNone/>
            </a:pPr>
            <a:r>
              <a:rPr lang="ru-RU" b="1" dirty="0">
                <a:latin typeface="Akrobat ExtraBold" panose="00000900000000000000" pitchFamily="50" charset="-52"/>
              </a:rPr>
              <a:t>Аналитик </a:t>
            </a:r>
            <a:r>
              <a:rPr lang="ru-RU" dirty="0">
                <a:latin typeface="Akrobat ExtraBold" panose="00000900000000000000" pitchFamily="50" charset="-52"/>
              </a:rPr>
              <a:t>– подходы, правильность работы системы и её частей, «слои» приложения</a:t>
            </a:r>
          </a:p>
          <a:p>
            <a:pPr marL="0" indent="0">
              <a:buNone/>
            </a:pPr>
            <a:r>
              <a:rPr lang="ru-RU" b="1" dirty="0">
                <a:latin typeface="Akrobat ExtraBold" panose="00000900000000000000" pitchFamily="50" charset="-52"/>
              </a:rPr>
              <a:t>Разработчик/Архитектор</a:t>
            </a:r>
            <a:r>
              <a:rPr lang="ru-RU" dirty="0">
                <a:latin typeface="Akrobat ExtraBold" panose="00000900000000000000" pitchFamily="50" charset="-52"/>
              </a:rPr>
              <a:t> – дизайн кода, архитектура классов, объектов и взаимодействий</a:t>
            </a:r>
          </a:p>
          <a:p>
            <a:pPr marL="0" indent="0">
              <a:buNone/>
            </a:pPr>
            <a:r>
              <a:rPr lang="ru-RU" b="1" dirty="0" err="1">
                <a:latin typeface="Akrobat ExtraBold" panose="00000900000000000000" pitchFamily="50" charset="-52"/>
              </a:rPr>
              <a:t>Тестировщик</a:t>
            </a:r>
            <a:r>
              <a:rPr lang="ru-RU" dirty="0">
                <a:latin typeface="Akrobat ExtraBold" panose="00000900000000000000" pitchFamily="50" charset="-52"/>
              </a:rPr>
              <a:t> – проверка функционала на всех уровнях</a:t>
            </a:r>
          </a:p>
          <a:p>
            <a:pPr marL="0" indent="0">
              <a:buNone/>
            </a:pPr>
            <a:r>
              <a:rPr lang="ru-RU" b="1" dirty="0">
                <a:latin typeface="Akrobat ExtraBold" panose="00000900000000000000" pitchFamily="50" charset="-52"/>
              </a:rPr>
              <a:t>Менеджер проекта </a:t>
            </a:r>
            <a:r>
              <a:rPr lang="ru-RU" dirty="0">
                <a:latin typeface="Akrobat ExtraBold" panose="00000900000000000000" pitchFamily="50" charset="-52"/>
              </a:rPr>
              <a:t>– общая картина по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39530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422D-DFFA-7D46-98B1-351E46A8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Фреймы взаимодействия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8D328-A8E3-3449-A606-61F2CB38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871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Существуют и дополнительные обозначения. Для циклов и условий используются </a:t>
            </a:r>
            <a:r>
              <a:rPr lang="ru-RU" b="1" dirty="0" err="1"/>
              <a:t>фреймы</a:t>
            </a:r>
            <a:r>
              <a:rPr lang="ru-RU" b="1" dirty="0"/>
              <a:t> </a:t>
            </a:r>
            <a:r>
              <a:rPr lang="ru-RU" b="1" dirty="0" err="1"/>
              <a:t>взаимодействии</a:t>
            </a:r>
            <a:r>
              <a:rPr lang="ru-RU" b="1" dirty="0"/>
              <a:t>̆ </a:t>
            </a:r>
            <a:r>
              <a:rPr lang="ru-RU" dirty="0"/>
              <a:t>(</a:t>
            </a:r>
            <a:r>
              <a:rPr lang="en-US" dirty="0"/>
              <a:t>interaction frames), </a:t>
            </a:r>
            <a:r>
              <a:rPr lang="ru-RU" dirty="0"/>
              <a:t>представляющие </a:t>
            </a:r>
            <a:r>
              <a:rPr lang="ru-RU" dirty="0" err="1"/>
              <a:t>собои</a:t>
            </a:r>
            <a:r>
              <a:rPr lang="ru-RU" dirty="0"/>
              <a:t>̆ средство разметки диаграммы </a:t>
            </a:r>
            <a:r>
              <a:rPr lang="ru-RU" dirty="0" err="1"/>
              <a:t>взаимодействия</a:t>
            </a:r>
            <a:r>
              <a:rPr lang="ru-RU" dirty="0"/>
              <a:t>.</a:t>
            </a:r>
          </a:p>
          <a:p>
            <a:r>
              <a:rPr lang="ru-RU" dirty="0"/>
              <a:t>В основном </a:t>
            </a:r>
            <a:r>
              <a:rPr lang="ru-RU" dirty="0" err="1"/>
              <a:t>фреймы</a:t>
            </a:r>
            <a:r>
              <a:rPr lang="ru-RU" dirty="0"/>
              <a:t> состоят из </a:t>
            </a:r>
            <a:r>
              <a:rPr lang="ru-RU" dirty="0" err="1"/>
              <a:t>некоторои</a:t>
            </a:r>
            <a:r>
              <a:rPr lang="ru-RU" dirty="0"/>
              <a:t>̆ области диаграммы последовательности, </a:t>
            </a:r>
            <a:r>
              <a:rPr lang="ru-RU" dirty="0" err="1"/>
              <a:t>разделеннои</a:t>
            </a:r>
            <a:r>
              <a:rPr lang="ru-RU" dirty="0"/>
              <a:t>̆ на несколько фрагментов. </a:t>
            </a:r>
          </a:p>
          <a:p>
            <a:r>
              <a:rPr lang="ru-RU" dirty="0" err="1"/>
              <a:t>Каждыи</a:t>
            </a:r>
            <a:r>
              <a:rPr lang="ru-RU" dirty="0"/>
              <a:t>̆ </a:t>
            </a:r>
            <a:r>
              <a:rPr lang="ru-RU" dirty="0" err="1"/>
              <a:t>фрейм</a:t>
            </a:r>
            <a:r>
              <a:rPr lang="ru-RU" dirty="0"/>
              <a:t> имеет оператор, а </a:t>
            </a:r>
            <a:r>
              <a:rPr lang="ru-RU" dirty="0" err="1"/>
              <a:t>каждыи</a:t>
            </a:r>
            <a:r>
              <a:rPr lang="ru-RU" dirty="0"/>
              <a:t>̆ фрагмент может иметь защиту.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D278A-20F4-4B4E-B72D-D8744065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71" y="859612"/>
            <a:ext cx="5155570" cy="58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B360-E0C2-4146-874B-C6DF68A6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A90A9-F4FF-314E-8AAB-906276F22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3205" cy="4351338"/>
          </a:xfrm>
        </p:spPr>
        <p:txBody>
          <a:bodyPr/>
          <a:lstStyle/>
          <a:p>
            <a:r>
              <a:rPr lang="ru-RU" dirty="0"/>
              <a:t>Например, для </a:t>
            </a:r>
            <a:r>
              <a:rPr lang="ru-RU" dirty="0" err="1"/>
              <a:t>условнои</a:t>
            </a:r>
            <a:r>
              <a:rPr lang="ru-RU" dirty="0"/>
              <a:t>̆ логики можно использовать оператор </a:t>
            </a:r>
            <a:r>
              <a:rPr lang="en-US" b="1" dirty="0"/>
              <a:t>alt </a:t>
            </a:r>
            <a:r>
              <a:rPr lang="ru-RU" dirty="0"/>
              <a:t>и помещать условие в </a:t>
            </a:r>
            <a:r>
              <a:rPr lang="ru-RU" dirty="0" err="1"/>
              <a:t>каждыи</a:t>
            </a:r>
            <a:r>
              <a:rPr lang="ru-RU" dirty="0"/>
              <a:t>̆ фрагмент. Будет выполнен только тот фрагмент, защита которого имеет истинное значение.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7541F-FCCB-A64D-9BFC-DDC1D5B5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094" y="1431261"/>
            <a:ext cx="43053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3DCC-D9B0-7E4B-9BE1-A2CAA28F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ECE43-1D3C-E848-9EA3-256510C86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ru-RU" dirty="0"/>
              <a:t>Для отображения цикла применяется оператор </a:t>
            </a:r>
            <a:r>
              <a:rPr lang="en-US" b="1" dirty="0"/>
              <a:t>loop </a:t>
            </a:r>
            <a:r>
              <a:rPr lang="ru-RU" dirty="0"/>
              <a:t>с единственным фрагментом, а тело итерации помещается в защиту.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7605A-38A7-664D-AA4B-215E1787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32" y="1690688"/>
            <a:ext cx="5287187" cy="40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94E8-6AE7-BB4A-A485-24A0AD0C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1993-14B6-2D43-A34A-4B3A2DC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Создать диаграмму </a:t>
            </a:r>
            <a:r>
              <a:rPr lang="ru-RU" dirty="0" smtClean="0"/>
              <a:t>последовательностей </a:t>
            </a:r>
            <a:r>
              <a:rPr lang="ru-RU" dirty="0"/>
              <a:t>для системы бронирования мест.</a:t>
            </a:r>
          </a:p>
          <a:p>
            <a:r>
              <a:rPr lang="ru-RU" dirty="0"/>
              <a:t>Описание процесса бронирования:</a:t>
            </a:r>
          </a:p>
          <a:p>
            <a:pPr lvl="1"/>
            <a:r>
              <a:rPr lang="ru-RU" dirty="0"/>
              <a:t>Пользователь указывает дату рейса, места отправления/назначения и начинает поиск</a:t>
            </a:r>
          </a:p>
          <a:p>
            <a:pPr lvl="1"/>
            <a:r>
              <a:rPr lang="ru-RU" dirty="0"/>
              <a:t> Система производит поиск в списке рейсов и возвращает детальную информацию о выбранном рейсе</a:t>
            </a:r>
          </a:p>
          <a:p>
            <a:pPr lvl="1"/>
            <a:r>
              <a:rPr lang="ru-RU" dirty="0"/>
              <a:t>Пользователь выбирает место и запускает процесс бронирования</a:t>
            </a:r>
          </a:p>
          <a:p>
            <a:pPr lvl="1"/>
            <a:r>
              <a:rPr lang="ru-RU" dirty="0"/>
              <a:t>После проверки данных система либо бронирует выбранное место на рейсе и отображает сообщение об успешном завершении, либо сообщает об ошибке</a:t>
            </a:r>
          </a:p>
        </p:txBody>
      </p:sp>
    </p:spTree>
    <p:extLst>
      <p:ext uri="{BB962C8B-B14F-4D97-AF65-F5344CB8AC3E}">
        <p14:creationId xmlns:p14="http://schemas.microsoft.com/office/powerpoint/2010/main" val="3427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3E5B4-C6DE-D548-958F-695AC92C6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6" t="21795" r="17343" b="10105"/>
          <a:stretch/>
        </p:blipFill>
        <p:spPr>
          <a:xfrm>
            <a:off x="4657725" y="575738"/>
            <a:ext cx="7372349" cy="590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85CB9-8C19-A147-9287-D761C34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Диаграммы активности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4635-BF76-1C41-92B2-78D86672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95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Диаграммы деятельности – это технология, позволяющая описывать логику процедур, бизнес</a:t>
            </a:r>
            <a:r>
              <a:rPr lang="en-US" dirty="0"/>
              <a:t>-</a:t>
            </a:r>
            <a:r>
              <a:rPr lang="ru-RU" dirty="0"/>
              <a:t>процессы и потоки работ. </a:t>
            </a:r>
            <a:endParaRPr lang="en-US" dirty="0"/>
          </a:p>
          <a:p>
            <a:r>
              <a:rPr lang="ru-RU" dirty="0"/>
              <a:t>Во многих случаях они напоминают блок</a:t>
            </a:r>
            <a:r>
              <a:rPr lang="en-US" dirty="0"/>
              <a:t>-</a:t>
            </a:r>
            <a:r>
              <a:rPr lang="ru-RU" dirty="0"/>
              <a:t>схемы, но принципиальная разница между диаграммами деятельности и </a:t>
            </a:r>
            <a:r>
              <a:rPr lang="ru-RU" dirty="0" err="1"/>
              <a:t>нотациеи</a:t>
            </a:r>
            <a:r>
              <a:rPr lang="ru-RU" dirty="0"/>
              <a:t>̆ блок</a:t>
            </a:r>
            <a:r>
              <a:rPr lang="en-US" dirty="0"/>
              <a:t>-</a:t>
            </a:r>
            <a:r>
              <a:rPr lang="ru-RU" dirty="0"/>
              <a:t>схем заключается в том, что первые поддерживают параллельное процессы. </a:t>
            </a:r>
          </a:p>
        </p:txBody>
      </p:sp>
    </p:spTree>
    <p:extLst>
      <p:ext uri="{BB962C8B-B14F-4D97-AF65-F5344CB8AC3E}">
        <p14:creationId xmlns:p14="http://schemas.microsoft.com/office/powerpoint/2010/main" val="35113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999A-BDFD-354C-88B5-04515109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Swimlanes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2C782-A936-F747-A9D9-330644F11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614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некоторых версиях </a:t>
            </a:r>
            <a:r>
              <a:rPr lang="en-US" dirty="0"/>
              <a:t>UML </a:t>
            </a:r>
            <a:r>
              <a:rPr lang="ru-RU" dirty="0"/>
              <a:t>используется такое понятие как дорожки (</a:t>
            </a:r>
            <a:r>
              <a:rPr lang="en-US" dirty="0" err="1"/>
              <a:t>swimlanes</a:t>
            </a:r>
            <a:r>
              <a:rPr lang="en-US" dirty="0"/>
              <a:t>) </a:t>
            </a:r>
            <a:r>
              <a:rPr lang="ru-RU" dirty="0"/>
              <a:t>по аналогии с дорожками в плавательном бассейне. </a:t>
            </a:r>
          </a:p>
          <a:p>
            <a:r>
              <a:rPr lang="ru-RU" dirty="0"/>
              <a:t>Дорожки зачастую символизируют роль пользователя или организационное подразделение, осуществляющее определенные действия в рамках данной деятельности. </a:t>
            </a:r>
          </a:p>
          <a:p>
            <a:r>
              <a:rPr lang="ru-RU" dirty="0"/>
              <a:t>Более формально, дорожка - часть области диаграммы деятельности, на которой отображаются только те деятельности, за которые отвечает конкретный объект.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36983-D368-FC45-9506-17E08F7C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98" y="0"/>
            <a:ext cx="497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110-624B-9A41-95E7-D48ACFC6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 и конец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6B39-CD6F-6743-98BE-3D5568D7A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6916" cy="4351338"/>
          </a:xfrm>
        </p:spPr>
        <p:txBody>
          <a:bodyPr/>
          <a:lstStyle/>
          <a:p>
            <a:r>
              <a:rPr lang="ru-RU" b="1" dirty="0"/>
              <a:t>Диаграмма деятельности начинается с начального узла и должна завершаться конечным.</a:t>
            </a:r>
            <a:endParaRPr lang="ru-RU" dirty="0"/>
          </a:p>
          <a:p>
            <a:r>
              <a:rPr lang="ru-RU" b="1" dirty="0"/>
              <a:t>Начальный узел деятельности </a:t>
            </a:r>
            <a:r>
              <a:rPr lang="ru-RU" dirty="0"/>
              <a:t>является узлом управления, в котором начинается поток при вызове данной деятельности извне.</a:t>
            </a:r>
          </a:p>
          <a:p>
            <a:r>
              <a:rPr lang="ru-RU" b="1" dirty="0"/>
              <a:t>Конечный узел деятельности </a:t>
            </a:r>
            <a:r>
              <a:rPr lang="ru-RU" dirty="0"/>
              <a:t>является узлом управления, который останавливает все потоки данной диаграммы деятельности. На диаграмме может быть более одного конечного узла.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74D6-6936-8148-9F92-C4C90ACE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116" y="1675867"/>
            <a:ext cx="1854200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D44F0-0157-F74E-9015-8543A7F4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16" y="4335463"/>
            <a:ext cx="1651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569B-D768-B846-9D31-62E421A2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5F57-7175-3148-8197-1A309F3EE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7028" cy="4351338"/>
          </a:xfrm>
        </p:spPr>
        <p:txBody>
          <a:bodyPr/>
          <a:lstStyle/>
          <a:p>
            <a:r>
              <a:rPr lang="ru-RU" dirty="0"/>
              <a:t>Ключевые элементы на диаграмме деятельности называются операциями (</a:t>
            </a:r>
            <a:r>
              <a:rPr lang="en-US" dirty="0"/>
              <a:t>actions).</a:t>
            </a:r>
          </a:p>
          <a:p>
            <a:r>
              <a:rPr lang="ru-RU" dirty="0"/>
              <a:t>Операция может содержать входящие и исходящие </a:t>
            </a:r>
            <a:r>
              <a:rPr lang="ru-RU" b="1" dirty="0"/>
              <a:t>дуги деятельности</a:t>
            </a:r>
            <a:r>
              <a:rPr lang="ru-RU" dirty="0"/>
              <a:t>, показывающие потоки управления.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BC2B4-4454-594B-BEA3-77C76516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18" y="1825625"/>
            <a:ext cx="3086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F8D2-8A27-5D41-8032-BD9F5753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(</a:t>
            </a:r>
            <a:r>
              <a:rPr lang="en-US" dirty="0"/>
              <a:t>decisions) </a:t>
            </a:r>
            <a:r>
              <a:rPr lang="ru-RU" dirty="0"/>
              <a:t>и ветки (</a:t>
            </a:r>
            <a:r>
              <a:rPr lang="en-US" dirty="0"/>
              <a:t>branches)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B79-2094-8344-974F-6CC875844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0414" cy="4351338"/>
          </a:xfrm>
        </p:spPr>
        <p:txBody>
          <a:bodyPr/>
          <a:lstStyle/>
          <a:p>
            <a:r>
              <a:rPr lang="ru-RU" dirty="0"/>
              <a:t>Условное поведение схематически обозначается с помощью решений (</a:t>
            </a:r>
            <a:r>
              <a:rPr lang="en-US" dirty="0"/>
              <a:t>decisions) </a:t>
            </a:r>
            <a:r>
              <a:rPr lang="ru-RU" dirty="0"/>
              <a:t>и слияний (</a:t>
            </a:r>
            <a:r>
              <a:rPr lang="en-US" dirty="0"/>
              <a:t>merges). </a:t>
            </a:r>
            <a:endParaRPr lang="ru-RU" dirty="0"/>
          </a:p>
          <a:p>
            <a:r>
              <a:rPr lang="ru-RU" b="1" dirty="0"/>
              <a:t>Решение</a:t>
            </a:r>
            <a:r>
              <a:rPr lang="ru-RU" dirty="0"/>
              <a:t> имеет один </a:t>
            </a:r>
            <a:r>
              <a:rPr lang="ru-RU" dirty="0" err="1"/>
              <a:t>входящии</a:t>
            </a:r>
            <a:r>
              <a:rPr lang="ru-RU" dirty="0"/>
              <a:t>̆ поток и несколько защищенных выходных потоков. </a:t>
            </a:r>
          </a:p>
          <a:p>
            <a:r>
              <a:rPr lang="ru-RU" dirty="0" err="1"/>
              <a:t>Каждыи</a:t>
            </a:r>
            <a:r>
              <a:rPr lang="ru-RU" dirty="0"/>
              <a:t>̆ </a:t>
            </a:r>
            <a:r>
              <a:rPr lang="ru-RU" dirty="0" err="1"/>
              <a:t>выходнои</a:t>
            </a:r>
            <a:r>
              <a:rPr lang="ru-RU" dirty="0"/>
              <a:t>̆ поток имеет защиту – условное выражение, помещенное в квадратные скобки.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936D4-24CD-0348-AA88-837B5448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29" y="4335722"/>
            <a:ext cx="5126038" cy="222072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C8ED19-2F69-3645-A6FE-DA273444CBD0}"/>
              </a:ext>
            </a:extLst>
          </p:cNvPr>
          <p:cNvSpPr txBox="1">
            <a:spLocks/>
          </p:cNvSpPr>
          <p:nvPr/>
        </p:nvSpPr>
        <p:spPr>
          <a:xfrm>
            <a:off x="838200" y="4536632"/>
            <a:ext cx="5489796" cy="2104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Каждыи</a:t>
            </a:r>
            <a:r>
              <a:rPr lang="ru-RU" dirty="0"/>
              <a:t>̆ раз при достижении решения выбирается только один из выходных потоков, поэтому защиты должны быть взаимно исключающими.</a:t>
            </a:r>
          </a:p>
        </p:txBody>
      </p:sp>
    </p:spTree>
    <p:extLst>
      <p:ext uri="{BB962C8B-B14F-4D97-AF65-F5344CB8AC3E}">
        <p14:creationId xmlns:p14="http://schemas.microsoft.com/office/powerpoint/2010/main" val="23630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2F09-51F6-A548-B736-32DC3A23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Слияния (</a:t>
            </a:r>
            <a:r>
              <a:rPr lang="en-US" dirty="0"/>
              <a:t>merges)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E2541-42B4-8E40-BCBD-150BCB55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/>
          <a:lstStyle/>
          <a:p>
            <a:r>
              <a:rPr lang="ru-RU" b="1" dirty="0"/>
              <a:t>В большинстве случаев решение заканчивается слиянием </a:t>
            </a:r>
            <a:r>
              <a:rPr lang="ru-RU" dirty="0"/>
              <a:t>(</a:t>
            </a:r>
            <a:r>
              <a:rPr lang="en-US" dirty="0"/>
              <a:t>merge), </a:t>
            </a:r>
            <a:r>
              <a:rPr lang="ru-RU" dirty="0"/>
              <a:t>которое имеет несколько входных потоков и один </a:t>
            </a:r>
            <a:r>
              <a:rPr lang="ru-RU" dirty="0" err="1"/>
              <a:t>выходнои</a:t>
            </a:r>
            <a:r>
              <a:rPr lang="ru-RU" dirty="0"/>
              <a:t>̆. </a:t>
            </a:r>
            <a:endParaRPr lang="en-US" dirty="0"/>
          </a:p>
          <a:p>
            <a:r>
              <a:rPr lang="ru-RU" dirty="0"/>
              <a:t>Слияние означает завершение условного поведения, которое было начато решением.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A1FC3-F46C-BD4A-83CA-5598049E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10" y="1953183"/>
            <a:ext cx="4675188" cy="32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9A4-A0A0-3942-A6B8-25EDCB87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krobat ExtraBold" panose="00000900000000000000" pitchFamily="50" charset="-52"/>
              </a:rPr>
              <a:t>Плюсы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BC33-7E10-3345-AE14-878909DC6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b="1" dirty="0">
                <a:latin typeface="Akrobat ExtraBold" panose="00000900000000000000" pitchFamily="50" charset="-52"/>
              </a:rPr>
              <a:t>Универсальность – единая технология</a:t>
            </a:r>
          </a:p>
          <a:p>
            <a:pPr algn="just"/>
            <a:r>
              <a:rPr lang="ru-RU" dirty="0">
                <a:latin typeface="Akrobat ExtraBold" panose="00000900000000000000" pitchFamily="50" charset="-52"/>
              </a:rPr>
              <a:t>Автоматическая генерация кода на основе </a:t>
            </a:r>
            <a:r>
              <a:rPr lang="en-US" dirty="0">
                <a:latin typeface="Akrobat ExtraBold" panose="00000900000000000000" pitchFamily="50" charset="-52"/>
              </a:rPr>
              <a:t>UML-</a:t>
            </a:r>
            <a:r>
              <a:rPr lang="ru-RU" dirty="0">
                <a:latin typeface="Akrobat ExtraBold" panose="00000900000000000000" pitchFamily="50" charset="-52"/>
              </a:rPr>
              <a:t>диаграмм</a:t>
            </a:r>
          </a:p>
          <a:p>
            <a:pPr algn="just"/>
            <a:r>
              <a:rPr lang="ru-RU" dirty="0">
                <a:latin typeface="Akrobat ExtraBold" panose="00000900000000000000" pitchFamily="50" charset="-52"/>
              </a:rPr>
              <a:t>Широкое применение – ИТ, бизнес и др.</a:t>
            </a:r>
          </a:p>
          <a:p>
            <a:pPr algn="just"/>
            <a:r>
              <a:rPr lang="ru-RU" dirty="0">
                <a:latin typeface="Akrobat ExtraBold" panose="00000900000000000000" pitchFamily="50" charset="-52"/>
              </a:rPr>
              <a:t>Поддержка ООП</a:t>
            </a:r>
          </a:p>
          <a:p>
            <a:pPr algn="just"/>
            <a:r>
              <a:rPr lang="ru-RU" b="1" dirty="0">
                <a:latin typeface="Akrobat ExtraBold" panose="00000900000000000000" pitchFamily="50" charset="-52"/>
              </a:rPr>
              <a:t>Большое количество типов диаграмм</a:t>
            </a:r>
          </a:p>
          <a:p>
            <a:pPr algn="just"/>
            <a:r>
              <a:rPr lang="ru-RU" dirty="0">
                <a:latin typeface="Akrobat ExtraBold" panose="00000900000000000000" pitchFamily="50" charset="-52"/>
              </a:rPr>
              <a:t>Удобные инструменты, плагины для многих </a:t>
            </a:r>
            <a:r>
              <a:rPr lang="en-US" dirty="0">
                <a:latin typeface="Akrobat ExtraBold" panose="00000900000000000000" pitchFamily="50" charset="-52"/>
              </a:rPr>
              <a:t>IDE</a:t>
            </a:r>
          </a:p>
          <a:p>
            <a:pPr algn="just"/>
            <a:r>
              <a:rPr lang="ru-RU" b="1" dirty="0">
                <a:latin typeface="Akrobat ExtraBold" panose="00000900000000000000" pitchFamily="50" charset="-52"/>
              </a:rPr>
              <a:t>Разбор основных моментов проекта без изучения кода</a:t>
            </a:r>
          </a:p>
          <a:p>
            <a:pPr algn="just"/>
            <a:r>
              <a:rPr lang="ru-RU" dirty="0">
                <a:latin typeface="Akrobat ExtraBold" panose="00000900000000000000" pitchFamily="50" charset="-52"/>
              </a:rPr>
              <a:t>Миграция диаграмм инструментальными средствами</a:t>
            </a:r>
          </a:p>
        </p:txBody>
      </p:sp>
    </p:spTree>
    <p:extLst>
      <p:ext uri="{BB962C8B-B14F-4D97-AF65-F5344CB8AC3E}">
        <p14:creationId xmlns:p14="http://schemas.microsoft.com/office/powerpoint/2010/main" val="45083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76C3-4AFE-3F4C-AE4D-3B3802C7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Fork&amp;Join</a:t>
            </a:r>
            <a:r>
              <a:rPr lang="en-US" dirty="0"/>
              <a:t> (</a:t>
            </a:r>
            <a:r>
              <a:rPr lang="ru-RU" dirty="0"/>
              <a:t>разделения и слияния)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DDDF-D9D6-9A46-B0FF-9A945F7F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реализации параллельных потоков на диаграмме деятельности предназначены </a:t>
            </a:r>
            <a:r>
              <a:rPr lang="ru-RU" b="1" dirty="0"/>
              <a:t>точки разделения (</a:t>
            </a:r>
            <a:r>
              <a:rPr lang="en-US" b="1" dirty="0"/>
              <a:t>Fork) </a:t>
            </a:r>
            <a:r>
              <a:rPr lang="ru-RU" b="1" dirty="0"/>
              <a:t>и точки слияния (</a:t>
            </a:r>
            <a:r>
              <a:rPr lang="en-US" b="1" dirty="0"/>
              <a:t>Join). </a:t>
            </a:r>
            <a:endParaRPr lang="ru-RU" b="1" dirty="0"/>
          </a:p>
          <a:p>
            <a:r>
              <a:rPr lang="ru-RU" b="1" dirty="0"/>
              <a:t>Из точки разделения </a:t>
            </a:r>
            <a:r>
              <a:rPr lang="ru-RU" dirty="0"/>
              <a:t>выходит два и более потока, каждый из которых далее выполняется параллельно с другими. </a:t>
            </a:r>
          </a:p>
          <a:p>
            <a:r>
              <a:rPr lang="ru-RU" b="1" dirty="0"/>
              <a:t>Точка слияния </a:t>
            </a:r>
            <a:r>
              <a:rPr lang="ru-RU" dirty="0"/>
              <a:t>обеспечивает синхронизацию нескольких параллельных потоков, причем каждый из них ждет, пока все остальные достигнут этой точки, после чего выполнение продолжается в рамках одного потока.</a:t>
            </a:r>
          </a:p>
        </p:txBody>
      </p:sp>
    </p:spTree>
    <p:extLst>
      <p:ext uri="{BB962C8B-B14F-4D97-AF65-F5344CB8AC3E}">
        <p14:creationId xmlns:p14="http://schemas.microsoft.com/office/powerpoint/2010/main" val="41943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60D2-05E1-A944-B268-D8FD7BE9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Fork&amp;Join</a:t>
            </a:r>
            <a:r>
              <a:rPr lang="en-US" dirty="0"/>
              <a:t> (</a:t>
            </a:r>
            <a:r>
              <a:rPr lang="ru-RU" dirty="0"/>
              <a:t>разделения и слияния)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C77D-786A-F148-ABF0-CF598DB6B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B4446-3E77-2F4E-B084-02A31B0C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20" y="1690688"/>
            <a:ext cx="5050774" cy="178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9178D8-3308-DF4E-A405-02A20A90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0" y="4529137"/>
            <a:ext cx="6565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94E8-6AE7-BB4A-A485-24A0AD0C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1993-14B6-2D43-A34A-4B3A2DC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Создать диаграмму деятельности для банкомата.</a:t>
            </a:r>
          </a:p>
          <a:p>
            <a:r>
              <a:rPr lang="ru-RU" dirty="0"/>
              <a:t>Описание процесса снятия наличных:</a:t>
            </a:r>
          </a:p>
          <a:p>
            <a:pPr lvl="1"/>
            <a:r>
              <a:rPr lang="ru-RU" dirty="0"/>
              <a:t>Клиент вставляет карту в банкомат и вводит </a:t>
            </a:r>
            <a:r>
              <a:rPr lang="ru-RU" dirty="0" err="1"/>
              <a:t>пин</a:t>
            </a:r>
            <a:r>
              <a:rPr lang="ru-RU" dirty="0"/>
              <a:t>-код</a:t>
            </a:r>
          </a:p>
          <a:p>
            <a:pPr lvl="1"/>
            <a:r>
              <a:rPr lang="ru-RU" dirty="0"/>
              <a:t>Если </a:t>
            </a:r>
            <a:r>
              <a:rPr lang="ru-RU" dirty="0" err="1"/>
              <a:t>пин</a:t>
            </a:r>
            <a:r>
              <a:rPr lang="ru-RU" dirty="0"/>
              <a:t>-код неверный, то АТМ возвращает карту клиенту, а при успешном вводе продолжает работу в авторизованном режиме</a:t>
            </a:r>
          </a:p>
          <a:p>
            <a:pPr lvl="1"/>
            <a:r>
              <a:rPr lang="ru-RU" dirty="0"/>
              <a:t>Клиент вводит сумму для снятия, а система проверяет наличие денежных средств на счете</a:t>
            </a:r>
          </a:p>
          <a:p>
            <a:pPr lvl="1"/>
            <a:r>
              <a:rPr lang="ru-RU" dirty="0"/>
              <a:t>Если средств недостаточно, то банкомат отображает текущий баланс с информацией о недостатке средств</a:t>
            </a:r>
          </a:p>
          <a:p>
            <a:pPr lvl="1"/>
            <a:r>
              <a:rPr lang="ru-RU" dirty="0"/>
              <a:t>Если текущий баланс достаточен, то списывает со счета запрошенную сумму, выдает деньги в слот для клиента и отображает обновленный баланс</a:t>
            </a:r>
          </a:p>
          <a:p>
            <a:pPr lvl="1"/>
            <a:r>
              <a:rPr lang="ru-RU" dirty="0"/>
              <a:t>После чего банкомат возвращает карту клиенту, а последний должен ее обязательно забрать в течение определенного времени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3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7D31-CDDA-1241-A4AC-3EDE3264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состояний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9164C-D3CB-FF44-893D-3AE469FE5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Диаграммы состояний (</a:t>
            </a:r>
            <a:r>
              <a:rPr lang="en-US" dirty="0"/>
              <a:t>state machine diagrams) – </a:t>
            </a:r>
            <a:r>
              <a:rPr lang="ru-RU" dirty="0"/>
              <a:t>это известная технология описания поведения системы. В объектно-ориентированных подходах мы рисуем диаграмму состояний единственного класса, чтобы показать поведение одного объекта в течение его жизни.</a:t>
            </a:r>
          </a:p>
          <a:p>
            <a:r>
              <a:rPr lang="ru-RU" dirty="0"/>
              <a:t>Диаграмма описывает все возможные состояния, в которые может попасть конкретный объект, и то, как состояние объекта изменяется в результате событий, которые наступают для объекта.</a:t>
            </a:r>
          </a:p>
          <a:p>
            <a:r>
              <a:rPr lang="ru-RU" dirty="0"/>
              <a:t>Когда разработчики говорят об объектах, они часто ссылаются на состояние объектов, имея в виду комбинацию всех данных, содержащихся в полях объектов. Однако состояние на диаграмме конечного автомата является более абстрактным понятием состояния; суть в том, что различные состояния предполагают различные способы реакции на события.</a:t>
            </a:r>
          </a:p>
        </p:txBody>
      </p:sp>
    </p:spTree>
    <p:extLst>
      <p:ext uri="{BB962C8B-B14F-4D97-AF65-F5344CB8AC3E}">
        <p14:creationId xmlns:p14="http://schemas.microsoft.com/office/powerpoint/2010/main" val="29394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AB2A-456C-6D46-AE6B-FAC5FB64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E1E4-7E57-174B-91FD-12A5E02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4286" cy="4351338"/>
          </a:xfrm>
        </p:spPr>
        <p:txBody>
          <a:bodyPr/>
          <a:lstStyle/>
          <a:p>
            <a:r>
              <a:rPr lang="ru-RU" dirty="0"/>
              <a:t>На диаграмме показаны различные состояния заказа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36C39-C7DF-2E41-83F6-AA32D4E0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65" y="655821"/>
            <a:ext cx="6468435" cy="57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4FC2-4550-6A40-89BC-707D2D26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39020-CEF9-AE4B-BAFA-18431F7DC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Диаграмма состояния начинается с помощью </a:t>
            </a:r>
            <a:r>
              <a:rPr lang="ru-RU" b="1" dirty="0"/>
              <a:t>начального </a:t>
            </a:r>
            <a:r>
              <a:rPr lang="ru-RU" b="1" dirty="0" err="1"/>
              <a:t>псевдосостояния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dirty="0"/>
              <a:t>initial </a:t>
            </a:r>
            <a:r>
              <a:rPr lang="en-US" dirty="0" err="1"/>
              <a:t>pseudostate</a:t>
            </a:r>
            <a:r>
              <a:rPr lang="en-US" dirty="0"/>
              <a:t>), </a:t>
            </a:r>
            <a:r>
              <a:rPr lang="ru-RU" dirty="0"/>
              <a:t>которое не является состоянием, но имеет стрелку, указывающую на начальное состояние.</a:t>
            </a:r>
          </a:p>
          <a:p>
            <a:r>
              <a:rPr lang="ru-RU" dirty="0"/>
              <a:t>На диаграмме отображаются состояния, в которых объект находится продолжительное количество времени. Состояние может быть прервано в результате наступления некоторого события</a:t>
            </a:r>
            <a:endParaRPr lang="en-US" dirty="0"/>
          </a:p>
          <a:p>
            <a:r>
              <a:rPr lang="ru-RU" dirty="0"/>
              <a:t>Обычно в состояниях объект молчит и ожидает следующего события, прежде чем что</a:t>
            </a:r>
            <a:r>
              <a:rPr lang="en-US" dirty="0"/>
              <a:t>-</a:t>
            </a:r>
            <a:r>
              <a:rPr lang="ru-RU" dirty="0" err="1"/>
              <a:t>нибудь</a:t>
            </a:r>
            <a:r>
              <a:rPr lang="ru-RU" dirty="0"/>
              <a:t> сделать. Однако возможны состояния, в которых объект проявляет некоторую активность.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3086932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9464-3C18-E641-BD94-8501FFFB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Внутренние активности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5623-29AD-894E-9135-D8866AE9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некоторых состояниях объект молчит и ожидает следующего события, прежде чем что-нибудь сделать. Однако возможны состояния, в которых объект проявляет некоторую активность.</a:t>
            </a:r>
          </a:p>
          <a:p>
            <a:r>
              <a:rPr lang="ru-RU" dirty="0"/>
              <a:t>Состояния могут реагировать на события без совершения перехода, используя </a:t>
            </a:r>
            <a:r>
              <a:rPr lang="ru-RU" b="1" dirty="0"/>
              <a:t>внутренние активности </a:t>
            </a:r>
            <a:r>
              <a:rPr lang="ru-RU" dirty="0"/>
              <a:t>(</a:t>
            </a:r>
            <a:r>
              <a:rPr lang="en-US" dirty="0"/>
              <a:t>internal activities), </a:t>
            </a:r>
            <a:r>
              <a:rPr lang="ru-RU" dirty="0"/>
              <a:t>и в этом случае действия размещаются внутри прямоугольника состояния.</a:t>
            </a:r>
          </a:p>
          <a:p>
            <a:r>
              <a:rPr lang="ru-RU" dirty="0"/>
              <a:t>Список основных действий включает следующие значения:</a:t>
            </a:r>
          </a:p>
          <a:p>
            <a:pPr lvl="1" fontAlgn="base"/>
            <a:r>
              <a:rPr lang="en-US" dirty="0"/>
              <a:t>entry - </a:t>
            </a:r>
            <a:r>
              <a:rPr lang="ru-RU" dirty="0"/>
              <a:t>действие, которое выполняется в момент входа в данное состояние (входное действие);</a:t>
            </a:r>
          </a:p>
          <a:p>
            <a:pPr lvl="1" fontAlgn="base"/>
            <a:r>
              <a:rPr lang="en-US" dirty="0"/>
              <a:t>exit - </a:t>
            </a:r>
            <a:r>
              <a:rPr lang="ru-RU" dirty="0"/>
              <a:t>действие, которое выполняется в момент выхода из данного состояния (выходное действие);</a:t>
            </a:r>
          </a:p>
          <a:p>
            <a:pPr lvl="1" fontAlgn="base"/>
            <a:r>
              <a:rPr lang="en-US" dirty="0"/>
              <a:t>do - </a:t>
            </a:r>
            <a:r>
              <a:rPr lang="ru-RU" dirty="0"/>
              <a:t>выполняющаяся деятельность ("</a:t>
            </a:r>
            <a:r>
              <a:rPr lang="en-US" dirty="0"/>
              <a:t>do activity") </a:t>
            </a:r>
            <a:r>
              <a:rPr lang="ru-RU" dirty="0"/>
              <a:t>в течение всего времени, пока объект находится в данном состоянии</a:t>
            </a:r>
          </a:p>
        </p:txBody>
      </p:sp>
    </p:spTree>
    <p:extLst>
      <p:ext uri="{BB962C8B-B14F-4D97-AF65-F5344CB8AC3E}">
        <p14:creationId xmlns:p14="http://schemas.microsoft.com/office/powerpoint/2010/main" val="1402034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97DE-8C70-6E43-9265-35FAB25E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A6EC-028A-7249-A384-7E670A1F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Переход (</a:t>
            </a:r>
            <a:r>
              <a:rPr lang="en-US" dirty="0"/>
              <a:t>transition) </a:t>
            </a:r>
            <a:r>
              <a:rPr lang="ru-RU" dirty="0"/>
              <a:t>означает перемещение из одного состояния в другое, которые представлены в виде переходов – линий, связывающих состояния.</a:t>
            </a:r>
          </a:p>
          <a:p>
            <a:r>
              <a:rPr lang="ru-RU" dirty="0" err="1"/>
              <a:t>Каждыи</a:t>
            </a:r>
            <a:r>
              <a:rPr lang="ru-RU" dirty="0"/>
              <a:t>̆ переход имеет свою метку, которая состоит из нескольких необязательных </a:t>
            </a:r>
            <a:r>
              <a:rPr lang="ru-RU" dirty="0" err="1"/>
              <a:t>частеи</a:t>
            </a:r>
            <a:r>
              <a:rPr lang="ru-RU" dirty="0"/>
              <a:t>̆:</a:t>
            </a:r>
          </a:p>
          <a:p>
            <a:pPr marL="0" indent="0">
              <a:buNone/>
            </a:pPr>
            <a:r>
              <a:rPr lang="en-US" b="1" i="1" dirty="0"/>
              <a:t>Event [Guard] / Action</a:t>
            </a:r>
            <a:r>
              <a:rPr lang="ru-RU" dirty="0"/>
              <a:t>, где</a:t>
            </a:r>
          </a:p>
          <a:p>
            <a:pPr lvl="1" fontAlgn="base"/>
            <a:r>
              <a:rPr lang="en-US" b="1" dirty="0"/>
              <a:t>event</a:t>
            </a:r>
            <a:r>
              <a:rPr lang="ru-RU" b="1" dirty="0"/>
              <a:t> </a:t>
            </a:r>
            <a:r>
              <a:rPr lang="ru-RU" dirty="0"/>
              <a:t>– это единственное событие, которое может вызвать изменение состояния</a:t>
            </a:r>
          </a:p>
          <a:p>
            <a:pPr lvl="1" fontAlgn="base"/>
            <a:r>
              <a:rPr lang="en-US" b="1" dirty="0"/>
              <a:t>guard </a:t>
            </a:r>
            <a:r>
              <a:rPr lang="en-US" dirty="0"/>
              <a:t>– </a:t>
            </a:r>
            <a:r>
              <a:rPr lang="ru-RU" dirty="0"/>
              <a:t>это </a:t>
            </a:r>
            <a:r>
              <a:rPr lang="ru-RU" b="1" dirty="0"/>
              <a:t>защита</a:t>
            </a:r>
            <a:r>
              <a:rPr lang="ru-RU" dirty="0"/>
              <a:t>, если она указана, представляет </a:t>
            </a:r>
            <a:r>
              <a:rPr lang="ru-RU" dirty="0" err="1"/>
              <a:t>собои</a:t>
            </a:r>
            <a:r>
              <a:rPr lang="ru-RU" dirty="0"/>
              <a:t>̆ логическое условие, которое должно быть выполнено, чтобы переход мог произойти</a:t>
            </a:r>
          </a:p>
          <a:p>
            <a:pPr lvl="1" fontAlgn="base"/>
            <a:r>
              <a:rPr lang="en-US" b="1" dirty="0"/>
              <a:t>action</a:t>
            </a:r>
            <a:r>
              <a:rPr lang="ru-RU" b="1" dirty="0"/>
              <a:t> </a:t>
            </a:r>
            <a:r>
              <a:rPr lang="ru-RU" dirty="0"/>
              <a:t>– это некоторое поведение системы во время перехода</a:t>
            </a:r>
          </a:p>
          <a:p>
            <a:r>
              <a:rPr lang="ru-RU" dirty="0"/>
              <a:t>Пропуск активности означает, что в процессе перехода ничего не происходит. Пропуск защиты означает, что переход всегда осуществляется, если происходит инициирующее событие. Триггер-идентификатор отсутствует редко, но и так бывает. Это означает, что переход происходит немедленно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3622199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CE0B-EA01-2F47-988D-C48349DF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Суперсостояние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960E-416B-C74B-8755-E5E69867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861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Часто бывает, что несколько состояний имеют общие переходы и внутренние активности. В таких случаях можно их превратить в </a:t>
            </a:r>
            <a:r>
              <a:rPr lang="ru-RU" dirty="0" err="1"/>
              <a:t>подсостояния</a:t>
            </a:r>
            <a:r>
              <a:rPr lang="ru-RU" dirty="0"/>
              <a:t> (</a:t>
            </a:r>
            <a:r>
              <a:rPr lang="en-US" dirty="0" err="1"/>
              <a:t>substates</a:t>
            </a:r>
            <a:r>
              <a:rPr lang="en-US" dirty="0"/>
              <a:t>), </a:t>
            </a:r>
            <a:r>
              <a:rPr lang="ru-RU" dirty="0"/>
              <a:t>а общее поведение перенести в </a:t>
            </a:r>
            <a:r>
              <a:rPr lang="ru-RU" dirty="0" err="1"/>
              <a:t>суперсостояние</a:t>
            </a:r>
            <a:r>
              <a:rPr lang="ru-RU" dirty="0"/>
              <a:t> (</a:t>
            </a:r>
            <a:r>
              <a:rPr lang="en-US" dirty="0" err="1"/>
              <a:t>superstate</a:t>
            </a:r>
            <a:r>
              <a:rPr lang="en-US" dirty="0"/>
              <a:t>).</a:t>
            </a:r>
            <a:endParaRPr lang="ru-RU" dirty="0"/>
          </a:p>
          <a:p>
            <a:r>
              <a:rPr lang="ru-RU" dirty="0"/>
              <a:t>Без </a:t>
            </a:r>
            <a:r>
              <a:rPr lang="ru-RU" dirty="0" err="1"/>
              <a:t>суперсостояния</a:t>
            </a:r>
            <a:r>
              <a:rPr lang="ru-RU" dirty="0"/>
              <a:t> пришлось бы рисовать переход </a:t>
            </a:r>
            <a:r>
              <a:rPr lang="en-US" dirty="0"/>
              <a:t>cancel (</a:t>
            </a:r>
            <a:r>
              <a:rPr lang="ru-RU" dirty="0"/>
              <a:t>отмена) для всех трех состояний внутри </a:t>
            </a:r>
            <a:r>
              <a:rPr lang="ru-RU" dirty="0" err="1"/>
              <a:t>суперсостояния</a:t>
            </a:r>
            <a:r>
              <a:rPr lang="ru-RU" dirty="0"/>
              <a:t> </a:t>
            </a:r>
          </a:p>
        </p:txBody>
      </p:sp>
      <p:pic>
        <p:nvPicPr>
          <p:cNvPr id="14337" name="Picture 1" descr="page139image56851488">
            <a:extLst>
              <a:ext uri="{FF2B5EF4-FFF2-40B4-BE49-F238E27FC236}">
                <a16:creationId xmlns:a16="http://schemas.microsoft.com/office/drawing/2014/main" id="{2A49FDAC-4187-1140-A68F-2CA0F533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7" y="0"/>
            <a:ext cx="5815013" cy="679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4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1519-DBDD-8C40-BD54-8F269B8F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Самопереход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5F29-D1E6-A64F-9F1D-59290BA3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ru-RU" b="1" dirty="0" err="1"/>
              <a:t>амопереход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dirty="0"/>
              <a:t>self</a:t>
            </a:r>
            <a:r>
              <a:rPr lang="ru-RU" dirty="0"/>
              <a:t>-</a:t>
            </a:r>
            <a:r>
              <a:rPr lang="en-US" dirty="0"/>
              <a:t>transition) – </a:t>
            </a:r>
            <a:r>
              <a:rPr lang="ru-RU" dirty="0"/>
              <a:t>это переход, </a:t>
            </a:r>
            <a:r>
              <a:rPr lang="ru-RU" dirty="0" err="1"/>
              <a:t>которыи</a:t>
            </a:r>
            <a:r>
              <a:rPr lang="ru-RU" dirty="0"/>
              <a:t>̆ возвращает объект в то же самое состояние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4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D398-EB83-ED49-A3B3-890238DD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latin typeface="Akrobat ExtraBold" panose="00000900000000000000" pitchFamily="50" charset="-52"/>
              </a:rPr>
              <a:t>Минусы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766E-D97D-984A-A3EB-777D146FE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krobat ExtraBold" panose="00000900000000000000" pitchFamily="50" charset="-52"/>
              </a:rPr>
              <a:t>Изучение </a:t>
            </a:r>
            <a:r>
              <a:rPr lang="en-US" dirty="0">
                <a:latin typeface="Akrobat ExtraBold" panose="00000900000000000000" pitchFamily="50" charset="-52"/>
              </a:rPr>
              <a:t>UML</a:t>
            </a:r>
          </a:p>
          <a:p>
            <a:r>
              <a:rPr lang="ru-RU" dirty="0">
                <a:latin typeface="Akrobat ExtraBold" panose="00000900000000000000" pitchFamily="50" charset="-52"/>
              </a:rPr>
              <a:t>Для начинающих – путаница в количестве диаграмм</a:t>
            </a:r>
          </a:p>
          <a:p>
            <a:r>
              <a:rPr lang="ru-RU" dirty="0">
                <a:latin typeface="Akrobat ExtraBold" panose="00000900000000000000" pitchFamily="50" charset="-52"/>
              </a:rPr>
              <a:t>Знание ООП</a:t>
            </a:r>
          </a:p>
          <a:p>
            <a:r>
              <a:rPr lang="ru-RU" dirty="0">
                <a:latin typeface="Akrobat ExtraBold" panose="00000900000000000000" pitchFamily="50" charset="-52"/>
              </a:rPr>
              <a:t>Детализация/поверхностное описание</a:t>
            </a:r>
          </a:p>
          <a:p>
            <a:r>
              <a:rPr lang="ru-RU" b="1" dirty="0">
                <a:latin typeface="Akrobat ExtraBold" panose="00000900000000000000" pitchFamily="50" charset="-52"/>
              </a:rPr>
              <a:t>Учебные материалы сложны и запутаны</a:t>
            </a:r>
          </a:p>
        </p:txBody>
      </p:sp>
    </p:spTree>
    <p:extLst>
      <p:ext uri="{BB962C8B-B14F-4D97-AF65-F5344CB8AC3E}">
        <p14:creationId xmlns:p14="http://schemas.microsoft.com/office/powerpoint/2010/main" val="37656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page143image57583360">
            <a:extLst>
              <a:ext uri="{FF2B5EF4-FFF2-40B4-BE49-F238E27FC236}">
                <a16:creationId xmlns:a16="http://schemas.microsoft.com/office/drawing/2014/main" id="{C6E499A8-C5B6-E442-A3B5-C16A8C42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99" y="0"/>
            <a:ext cx="60557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809CC6-7A89-C04D-A09F-A4018E11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состояния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6F280-2E30-054D-956F-AEC7D5AA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099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Параллельные разделы диаграммы состояний - это места, в которых в любой точке данный порядок находится в двух разных состояниях.</a:t>
            </a:r>
          </a:p>
          <a:p>
            <a:r>
              <a:rPr lang="ru-RU" dirty="0"/>
              <a:t>Когда заказ выходит из параллельных состояний, он находится только в одном состоянии. Мы видим, что заказ запускается как в состояние проверки, так и в состояние авторизации.</a:t>
            </a:r>
          </a:p>
        </p:txBody>
      </p:sp>
    </p:spTree>
    <p:extLst>
      <p:ext uri="{BB962C8B-B14F-4D97-AF65-F5344CB8AC3E}">
        <p14:creationId xmlns:p14="http://schemas.microsoft.com/office/powerpoint/2010/main" val="4291440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94E8-6AE7-BB4A-A485-24A0AD0C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1993-14B6-2D43-A34A-4B3A2DC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Создать диаграмму состояний для системы бронирования.</a:t>
            </a:r>
          </a:p>
          <a:p>
            <a:r>
              <a:rPr lang="ru-RU" dirty="0"/>
              <a:t>Описание системы:</a:t>
            </a:r>
          </a:p>
          <a:p>
            <a:pPr lvl="1"/>
            <a:r>
              <a:rPr lang="ru-RU" dirty="0"/>
              <a:t>Пользователь может в любое время забронировать доступные билеты</a:t>
            </a:r>
          </a:p>
          <a:p>
            <a:pPr lvl="1"/>
            <a:r>
              <a:rPr lang="ru-RU" dirty="0"/>
              <a:t>Если после бронирования в течение определенного времени не произошла оплата, то бронирование отменяется</a:t>
            </a:r>
          </a:p>
          <a:p>
            <a:pPr lvl="1"/>
            <a:r>
              <a:rPr lang="ru-RU" dirty="0"/>
              <a:t>Также бронирование может быть отменено самим пользователем</a:t>
            </a:r>
          </a:p>
          <a:p>
            <a:pPr lvl="1"/>
            <a:r>
              <a:rPr lang="ru-RU" dirty="0"/>
              <a:t>Уже приобретенные билеты можно обменять на другие доступные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04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A3DA-F23E-014F-BB21-6E3BAEB6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krobat ExtraBold" panose="00000900000000000000" pitchFamily="50" charset="-52"/>
              </a:rPr>
              <a:t>Типы диаграмм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56E1-44C6-4445-8BCC-816BCE8F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007D9-582C-904E-9104-7ED8A90073FF}"/>
              </a:ext>
            </a:extLst>
          </p:cNvPr>
          <p:cNvSpPr txBox="1"/>
          <p:nvPr/>
        </p:nvSpPr>
        <p:spPr>
          <a:xfrm>
            <a:off x="1809577" y="3298403"/>
            <a:ext cx="3690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krobat ExtraBold" panose="00000900000000000000" pitchFamily="50" charset="-52"/>
              </a:rPr>
              <a:t>Structure diagrams</a:t>
            </a:r>
          </a:p>
          <a:p>
            <a:endParaRPr lang="en-US" dirty="0">
              <a:latin typeface="Akrobat Bold" panose="000008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Bold" panose="00000800000000000000" pitchFamily="50" charset="-52"/>
              </a:rPr>
              <a:t>Общая картина взаимодействия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Bold" panose="000008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Bold" panose="00000800000000000000" pitchFamily="50" charset="-52"/>
              </a:rPr>
              <a:t>Как устроено, кто с кем связан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00529-719A-7648-9DAC-85BA93C8D493}"/>
              </a:ext>
            </a:extLst>
          </p:cNvPr>
          <p:cNvSpPr txBox="1"/>
          <p:nvPr/>
        </p:nvSpPr>
        <p:spPr>
          <a:xfrm>
            <a:off x="6765235" y="3298403"/>
            <a:ext cx="36907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krobat ExtraBold" panose="00000900000000000000" pitchFamily="50" charset="-52"/>
              </a:rPr>
              <a:t>Behavior diagrams</a:t>
            </a:r>
          </a:p>
          <a:p>
            <a:endParaRPr lang="en-US" dirty="0">
              <a:latin typeface="Akrobat Bold" panose="000008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Bold" panose="00000800000000000000" pitchFamily="50" charset="-52"/>
              </a:rPr>
              <a:t>Динамическое поведение, изменение состояния во времени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latin typeface="Akrobat Bold" panose="000008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krobat Bold" panose="00000800000000000000" pitchFamily="50" charset="-52"/>
              </a:rPr>
              <a:t>Как работает, последовательность процессов</a:t>
            </a:r>
          </a:p>
        </p:txBody>
      </p:sp>
      <p:sp>
        <p:nvSpPr>
          <p:cNvPr id="6" name="Блок-схема: альтернативный процесс 6">
            <a:extLst>
              <a:ext uri="{FF2B5EF4-FFF2-40B4-BE49-F238E27FC236}">
                <a16:creationId xmlns:a16="http://schemas.microsoft.com/office/drawing/2014/main" id="{96C8AD5D-9F09-394F-BD73-209FA57B14C4}"/>
              </a:ext>
            </a:extLst>
          </p:cNvPr>
          <p:cNvSpPr/>
          <p:nvPr/>
        </p:nvSpPr>
        <p:spPr>
          <a:xfrm>
            <a:off x="1360968" y="1830525"/>
            <a:ext cx="4426689" cy="11993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krobat ExtraBold" panose="00000900000000000000" pitchFamily="50" charset="-52"/>
              </a:rPr>
              <a:t>Структурные</a:t>
            </a:r>
          </a:p>
        </p:txBody>
      </p:sp>
      <p:sp>
        <p:nvSpPr>
          <p:cNvPr id="7" name="Блок-схема: альтернативный процесс 7">
            <a:extLst>
              <a:ext uri="{FF2B5EF4-FFF2-40B4-BE49-F238E27FC236}">
                <a16:creationId xmlns:a16="http://schemas.microsoft.com/office/drawing/2014/main" id="{032F4B4E-ED9B-604D-A81A-37035035D833}"/>
              </a:ext>
            </a:extLst>
          </p:cNvPr>
          <p:cNvSpPr/>
          <p:nvPr/>
        </p:nvSpPr>
        <p:spPr>
          <a:xfrm>
            <a:off x="6397256" y="1830525"/>
            <a:ext cx="4426688" cy="11993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rgbClr val="FFFFFF"/>
                </a:solidFill>
                <a:latin typeface="Akrobat ExtraBold" panose="00000900000000000000" pitchFamily="50" charset="-52"/>
              </a:rPr>
              <a:t>Поведенческие</a:t>
            </a:r>
          </a:p>
        </p:txBody>
      </p:sp>
    </p:spTree>
    <p:extLst>
      <p:ext uri="{BB962C8B-B14F-4D97-AF65-F5344CB8AC3E}">
        <p14:creationId xmlns:p14="http://schemas.microsoft.com/office/powerpoint/2010/main" val="39750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E61B-257C-9346-AB3A-EB643FE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krobat ExtraBold" panose="00000900000000000000" pitchFamily="50" charset="-52"/>
              </a:rPr>
              <a:t>Типы диаграмм</a:t>
            </a:r>
            <a:endParaRPr lang="ru-RU" dirty="0"/>
          </a:p>
        </p:txBody>
      </p:sp>
      <p:pic>
        <p:nvPicPr>
          <p:cNvPr id="4" name="Picture 2" descr="ÐÐ°ÑÑÐ¸Ð½ÐºÐ¸ Ð¿Ð¾ Ð·Ð°Ð¿ÑÐ¾ÑÑ ÑÐ¸Ð¿Ñ Ð´Ð¸Ð°Ð³ÑÐ°Ð¼Ð¼ uml 2.5">
            <a:extLst>
              <a:ext uri="{FF2B5EF4-FFF2-40B4-BE49-F238E27FC236}">
                <a16:creationId xmlns:a16="http://schemas.microsoft.com/office/drawing/2014/main" id="{39A8F616-63E7-0444-9693-92FB30F932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72" y="258800"/>
            <a:ext cx="6337006" cy="63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3387</Words>
  <Application>Microsoft Office PowerPoint</Application>
  <PresentationFormat>Широкоэкранный</PresentationFormat>
  <Paragraphs>350</Paragraphs>
  <Slides>71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8" baseType="lpstr">
      <vt:lpstr>Akrobat Bold</vt:lpstr>
      <vt:lpstr>Akrobat ExtraBold</vt:lpstr>
      <vt:lpstr>Arial</vt:lpstr>
      <vt:lpstr>Calibri</vt:lpstr>
      <vt:lpstr>Calibri Light</vt:lpstr>
      <vt:lpstr>Wingdings</vt:lpstr>
      <vt:lpstr>Office Theme</vt:lpstr>
      <vt:lpstr>План</vt:lpstr>
      <vt:lpstr>UML</vt:lpstr>
      <vt:lpstr>Проектирование</vt:lpstr>
      <vt:lpstr>UML(Unified Modeling Language)</vt:lpstr>
      <vt:lpstr>Кто может использовать UML</vt:lpstr>
      <vt:lpstr>Плюсы</vt:lpstr>
      <vt:lpstr>Минусы</vt:lpstr>
      <vt:lpstr>Типы диаграмм</vt:lpstr>
      <vt:lpstr>Типы диаграмм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вариантов использования (Use Case Diagram)</vt:lpstr>
      <vt:lpstr>Пример Use Case Diagram</vt:lpstr>
      <vt:lpstr>Назначение диаграммы вариантов использования</vt:lpstr>
      <vt:lpstr>Прецеденты</vt:lpstr>
      <vt:lpstr>Основные обозначения на диаграмме вариантов использования</vt:lpstr>
      <vt:lpstr>Вариант использования (use case)</vt:lpstr>
      <vt:lpstr>Актер (actor)</vt:lpstr>
      <vt:lpstr>Вопросы для идентификации актеров в системе</vt:lpstr>
      <vt:lpstr>Отношения на диаграмме вариантов использования </vt:lpstr>
      <vt:lpstr>Отношение ассоциации </vt:lpstr>
      <vt:lpstr>Отношение включения </vt:lpstr>
      <vt:lpstr>Отношение расширения </vt:lpstr>
      <vt:lpstr>Отношение обобщения </vt:lpstr>
      <vt:lpstr>ПРАКТИКА</vt:lpstr>
      <vt:lpstr>Диаграмма классов</vt:lpstr>
      <vt:lpstr>Презентация PowerPoint</vt:lpstr>
      <vt:lpstr>Классы</vt:lpstr>
      <vt:lpstr>Атрибуты</vt:lpstr>
      <vt:lpstr>Атрибуты</vt:lpstr>
      <vt:lpstr>Операции </vt:lpstr>
      <vt:lpstr>Операции </vt:lpstr>
      <vt:lpstr>Ассоциации</vt:lpstr>
      <vt:lpstr>Ассоциации  - Кратность</vt:lpstr>
      <vt:lpstr>Обобщение</vt:lpstr>
      <vt:lpstr>Агрегация и композиция</vt:lpstr>
      <vt:lpstr>Абстрактные классы</vt:lpstr>
      <vt:lpstr>Интерфейсы</vt:lpstr>
      <vt:lpstr>Перечисления</vt:lpstr>
      <vt:lpstr>ПРАКТИКА</vt:lpstr>
      <vt:lpstr>Диаграммы последовательностей</vt:lpstr>
      <vt:lpstr>Линия жизни</vt:lpstr>
      <vt:lpstr>Сообщения</vt:lpstr>
      <vt:lpstr>Фреймы взаимодействия</vt:lpstr>
      <vt:lpstr>Alt</vt:lpstr>
      <vt:lpstr>Loop</vt:lpstr>
      <vt:lpstr>ПРАКТИКА</vt:lpstr>
      <vt:lpstr>Диаграммы активности</vt:lpstr>
      <vt:lpstr>Swimlanes </vt:lpstr>
      <vt:lpstr>Начало и конец</vt:lpstr>
      <vt:lpstr>Операции</vt:lpstr>
      <vt:lpstr>Решения (decisions) и ветки (branches)</vt:lpstr>
      <vt:lpstr>Слияния (merges)</vt:lpstr>
      <vt:lpstr>Fork&amp;Join (разделения и слияния)</vt:lpstr>
      <vt:lpstr>Fork&amp;Join (разделения и слияния)</vt:lpstr>
      <vt:lpstr>ПРАКТИКА</vt:lpstr>
      <vt:lpstr>Диаграмма состояний</vt:lpstr>
      <vt:lpstr>Пример</vt:lpstr>
      <vt:lpstr>Состояния</vt:lpstr>
      <vt:lpstr>Внутренние активности</vt:lpstr>
      <vt:lpstr>Переходы</vt:lpstr>
      <vt:lpstr>Суперсостояние</vt:lpstr>
      <vt:lpstr>Самопереход</vt:lpstr>
      <vt:lpstr>Параллельные состояния</vt:lpstr>
      <vt:lpstr>ПРАКТИКА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Пользователь Microsoft Office</dc:creator>
  <cp:lastModifiedBy>Антон Филимонов</cp:lastModifiedBy>
  <cp:revision>56</cp:revision>
  <dcterms:created xsi:type="dcterms:W3CDTF">2020-08-09T20:41:48Z</dcterms:created>
  <dcterms:modified xsi:type="dcterms:W3CDTF">2024-09-07T11:12:57Z</dcterms:modified>
</cp:coreProperties>
</file>